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2"/>
  </p:notesMasterIdLst>
  <p:handoutMasterIdLst>
    <p:handoutMasterId r:id="rId43"/>
  </p:handoutMasterIdLst>
  <p:sldIdLst>
    <p:sldId id="10643" r:id="rId5"/>
    <p:sldId id="2076136966" r:id="rId6"/>
    <p:sldId id="281" r:id="rId7"/>
    <p:sldId id="282" r:id="rId8"/>
    <p:sldId id="289" r:id="rId9"/>
    <p:sldId id="2076136801" r:id="rId10"/>
    <p:sldId id="2076136968" r:id="rId11"/>
    <p:sldId id="1591" r:id="rId12"/>
    <p:sldId id="2076136967" r:id="rId13"/>
    <p:sldId id="2076136969" r:id="rId14"/>
    <p:sldId id="10647" r:id="rId15"/>
    <p:sldId id="1505" r:id="rId16"/>
    <p:sldId id="2076136984" r:id="rId17"/>
    <p:sldId id="1592" r:id="rId18"/>
    <p:sldId id="10653" r:id="rId19"/>
    <p:sldId id="10656" r:id="rId20"/>
    <p:sldId id="10662" r:id="rId21"/>
    <p:sldId id="10648" r:id="rId22"/>
    <p:sldId id="10649" r:id="rId23"/>
    <p:sldId id="10663" r:id="rId24"/>
    <p:sldId id="10650" r:id="rId25"/>
    <p:sldId id="10651" r:id="rId26"/>
    <p:sldId id="10665" r:id="rId27"/>
    <p:sldId id="2076136970" r:id="rId28"/>
    <p:sldId id="2076136971" r:id="rId29"/>
    <p:sldId id="1506" r:id="rId30"/>
    <p:sldId id="2076136972" r:id="rId31"/>
    <p:sldId id="2076136973" r:id="rId32"/>
    <p:sldId id="2076136974" r:id="rId33"/>
    <p:sldId id="2076136986" r:id="rId34"/>
    <p:sldId id="2076136982" r:id="rId35"/>
    <p:sldId id="2076136983" r:id="rId36"/>
    <p:sldId id="2076136975" r:id="rId37"/>
    <p:sldId id="2076136976" r:id="rId38"/>
    <p:sldId id="2076136985" r:id="rId39"/>
    <p:sldId id="2076136979" r:id="rId40"/>
    <p:sldId id="279" r:id="rId4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365 templates" id="{A0252C9D-1D6B-42F9-BA63-F39DC4D8B635}">
          <p14:sldIdLst>
            <p14:sldId id="10643"/>
          </p14:sldIdLst>
        </p14:section>
        <p14:section name="First, what is .NET MAUI?" id="{CBA112E9-6F2D-0C47-90FD-C68A86BB19C4}">
          <p14:sldIdLst>
            <p14:sldId id="2076136966"/>
            <p14:sldId id="281"/>
            <p14:sldId id="282"/>
            <p14:sldId id="289"/>
            <p14:sldId id="2076136801"/>
            <p14:sldId id="2076136968"/>
            <p14:sldId id="1591"/>
          </p14:sldIdLst>
        </p14:section>
        <p14:section name="¿Handlers?" id="{6273560C-A325-4745-BC2C-24F9FBBEDBA9}">
          <p14:sldIdLst>
            <p14:sldId id="2076136967"/>
            <p14:sldId id="2076136969"/>
            <p14:sldId id="10647"/>
            <p14:sldId id="1505"/>
            <p14:sldId id="2076136984"/>
            <p14:sldId id="1592"/>
            <p14:sldId id="10653"/>
            <p14:sldId id="10656"/>
            <p14:sldId id="10662"/>
            <p14:sldId id="10648"/>
            <p14:sldId id="10649"/>
            <p14:sldId id="10663"/>
            <p14:sldId id="10650"/>
            <p14:sldId id="10651"/>
            <p14:sldId id="10665"/>
            <p14:sldId id="2076136970"/>
            <p14:sldId id="2076136971"/>
            <p14:sldId id="1506"/>
            <p14:sldId id="2076136972"/>
            <p14:sldId id="2076136973"/>
            <p14:sldId id="2076136974"/>
            <p14:sldId id="2076136986"/>
            <p14:sldId id="2076136982"/>
            <p14:sldId id="2076136983"/>
            <p14:sldId id="2076136975"/>
            <p14:sldId id="2076136976"/>
            <p14:sldId id="2076136985"/>
            <p14:sldId id="2076136979"/>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Shane Neuville" initials="SN" lastIdx="1" clrIdx="4">
    <p:extLst>
      <p:ext uri="{19B8F6BF-5375-455C-9EA6-DF929625EA0E}">
        <p15:presenceInfo xmlns:p15="http://schemas.microsoft.com/office/powerpoint/2012/main" userId="89f4ee61d4bcc00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A01"/>
    <a:srgbClr val="0078D4"/>
    <a:srgbClr val="F2F2F2"/>
    <a:srgbClr val="107C10"/>
    <a:srgbClr val="000000"/>
    <a:srgbClr val="EFEFEF"/>
    <a:srgbClr val="1A1A1A"/>
    <a:srgbClr val="243A49"/>
    <a:srgbClr val="004B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35"/>
    <p:restoredTop sz="83936"/>
  </p:normalViewPr>
  <p:slideViewPr>
    <p:cSldViewPr snapToGrid="0" snapToObjects="1">
      <p:cViewPr varScale="1">
        <p:scale>
          <a:sx n="172" d="100"/>
          <a:sy n="172" d="100"/>
        </p:scale>
        <p:origin x="2496" y="208"/>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11/20/20 5:54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11/20/20 5:54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talk about the future…..</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455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Let’s</a:t>
            </a:r>
            <a:r>
              <a:rPr lang="es-ES" dirty="0"/>
              <a:t> </a:t>
            </a:r>
            <a:r>
              <a:rPr lang="es-ES" dirty="0" err="1"/>
              <a:t>see</a:t>
            </a:r>
            <a:r>
              <a:rPr lang="es-ES" dirty="0"/>
              <a:t> </a:t>
            </a:r>
            <a:r>
              <a:rPr lang="es-ES" dirty="0" err="1"/>
              <a:t>the</a:t>
            </a:r>
            <a:r>
              <a:rPr lang="es-ES" dirty="0"/>
              <a:t> </a:t>
            </a:r>
            <a:r>
              <a:rPr lang="es-ES" dirty="0" err="1"/>
              <a:t>current</a:t>
            </a:r>
            <a:r>
              <a:rPr lang="es-ES" dirty="0"/>
              <a:t> </a:t>
            </a:r>
            <a:r>
              <a:rPr lang="es-ES" dirty="0" err="1"/>
              <a:t>Xamarin.Forms</a:t>
            </a:r>
            <a:r>
              <a:rPr lang="es-ES" dirty="0"/>
              <a:t> </a:t>
            </a:r>
            <a:r>
              <a:rPr lang="es-ES" dirty="0" err="1"/>
              <a:t>Renderers</a:t>
            </a:r>
            <a:r>
              <a:rPr lang="es-ES" dirty="0"/>
              <a:t> </a:t>
            </a:r>
            <a:r>
              <a:rPr lang="es-ES" dirty="0" err="1"/>
              <a:t>implementation</a:t>
            </a:r>
            <a:r>
              <a:rPr lang="es-ES" dirty="0"/>
              <a:t>. </a:t>
            </a:r>
            <a:r>
              <a:rPr lang="es-ES" dirty="0" err="1"/>
              <a:t>Is</a:t>
            </a:r>
            <a:r>
              <a:rPr lang="es-ES" dirty="0"/>
              <a:t> </a:t>
            </a:r>
            <a:r>
              <a:rPr lang="es-ES" dirty="0" err="1"/>
              <a:t>an</a:t>
            </a:r>
            <a:r>
              <a:rPr lang="es-ES" dirty="0"/>
              <a:t> </a:t>
            </a:r>
            <a:r>
              <a:rPr lang="es-ES" dirty="0" err="1"/>
              <a:t>IVisualElementRenderer</a:t>
            </a:r>
            <a:r>
              <a:rPr lang="es-ES" dirty="0"/>
              <a:t>.</a:t>
            </a:r>
          </a:p>
          <a:p>
            <a:r>
              <a:rPr lang="es-ES" dirty="0" err="1"/>
              <a:t>This</a:t>
            </a:r>
            <a:r>
              <a:rPr lang="es-ES" dirty="0"/>
              <a:t> </a:t>
            </a:r>
            <a:r>
              <a:rPr lang="es-ES" dirty="0" err="1"/>
              <a:t>is</a:t>
            </a:r>
            <a:r>
              <a:rPr lang="es-ES" dirty="0"/>
              <a:t> </a:t>
            </a:r>
            <a:r>
              <a:rPr lang="es-ES" dirty="0" err="1"/>
              <a:t>what</a:t>
            </a:r>
            <a:r>
              <a:rPr lang="es-ES" dirty="0"/>
              <a:t> drives </a:t>
            </a:r>
            <a:r>
              <a:rPr lang="es-ES" dirty="0" err="1"/>
              <a:t>all</a:t>
            </a:r>
            <a:r>
              <a:rPr lang="es-ES" dirty="0"/>
              <a:t> </a:t>
            </a:r>
            <a:r>
              <a:rPr lang="es-ES" dirty="0" err="1"/>
              <a:t>the</a:t>
            </a:r>
            <a:r>
              <a:rPr lang="es-ES" dirty="0"/>
              <a:t> </a:t>
            </a:r>
            <a:r>
              <a:rPr lang="es-ES" dirty="0" err="1"/>
              <a:t>renderers</a:t>
            </a:r>
            <a:r>
              <a:rPr lang="es-ES" dirty="0"/>
              <a:t> at </a:t>
            </a:r>
            <a:r>
              <a:rPr lang="es-ES" dirty="0" err="1"/>
              <a:t>the</a:t>
            </a:r>
            <a:r>
              <a:rPr lang="es-ES" dirty="0"/>
              <a:t> </a:t>
            </a:r>
            <a:r>
              <a:rPr lang="es-ES" dirty="0" err="1"/>
              <a:t>native</a:t>
            </a:r>
            <a:r>
              <a:rPr lang="es-ES" dirty="0"/>
              <a:t> </a:t>
            </a:r>
            <a:r>
              <a:rPr lang="es-ES" dirty="0" err="1"/>
              <a:t>level</a:t>
            </a:r>
            <a:r>
              <a:rPr lang="es-ES" dirty="0"/>
              <a:t>. </a:t>
            </a:r>
            <a:r>
              <a:rPr lang="es-ES" dirty="0" err="1"/>
              <a:t>This</a:t>
            </a:r>
            <a:r>
              <a:rPr lang="es-ES" dirty="0"/>
              <a:t> </a:t>
            </a:r>
            <a:r>
              <a:rPr lang="es-ES" dirty="0" err="1"/>
              <a:t>is</a:t>
            </a:r>
            <a:r>
              <a:rPr lang="es-ES" dirty="0"/>
              <a:t> </a:t>
            </a:r>
            <a:r>
              <a:rPr lang="es-ES" dirty="0" err="1"/>
              <a:t>how</a:t>
            </a:r>
            <a:r>
              <a:rPr lang="es-ES" dirty="0"/>
              <a:t> </a:t>
            </a:r>
            <a:r>
              <a:rPr lang="es-ES" dirty="0" err="1"/>
              <a:t>the</a:t>
            </a:r>
            <a:r>
              <a:rPr lang="es-ES" dirty="0"/>
              <a:t> </a:t>
            </a:r>
            <a:r>
              <a:rPr lang="es-ES" dirty="0" err="1"/>
              <a:t>Layout</a:t>
            </a:r>
            <a:r>
              <a:rPr lang="es-ES" dirty="0"/>
              <a:t> </a:t>
            </a:r>
            <a:r>
              <a:rPr lang="es-ES" dirty="0" err="1"/>
              <a:t>system</a:t>
            </a:r>
            <a:r>
              <a:rPr lang="es-ES" dirty="0"/>
              <a:t> </a:t>
            </a:r>
            <a:r>
              <a:rPr lang="es-ES" dirty="0" err="1"/>
              <a:t>interact</a:t>
            </a:r>
            <a:r>
              <a:rPr lang="es-ES" dirty="0"/>
              <a:t> </a:t>
            </a:r>
            <a:r>
              <a:rPr lang="es-ES" dirty="0" err="1"/>
              <a:t>with</a:t>
            </a:r>
            <a:r>
              <a:rPr lang="es-ES" dirty="0"/>
              <a:t> </a:t>
            </a:r>
            <a:r>
              <a:rPr lang="es-ES" dirty="0" err="1"/>
              <a:t>the</a:t>
            </a:r>
            <a:r>
              <a:rPr lang="es-ES" dirty="0"/>
              <a:t> </a:t>
            </a:r>
            <a:r>
              <a:rPr lang="es-ES" dirty="0" err="1"/>
              <a:t>native</a:t>
            </a:r>
            <a:r>
              <a:rPr lang="es-ES" dirty="0"/>
              <a:t> </a:t>
            </a:r>
            <a:r>
              <a:rPr lang="es-ES" dirty="0" err="1"/>
              <a:t>controls</a:t>
            </a:r>
            <a:r>
              <a:rPr lang="es-ES" dirty="0"/>
              <a:t>, etc.</a:t>
            </a:r>
          </a:p>
          <a:p>
            <a:r>
              <a:rPr lang="es-ES" dirty="0"/>
              <a:t>Can </a:t>
            </a:r>
            <a:r>
              <a:rPr lang="es-ES" dirty="0" err="1"/>
              <a:t>get</a:t>
            </a:r>
            <a:r>
              <a:rPr lang="es-ES" dirty="0"/>
              <a:t> </a:t>
            </a:r>
            <a:r>
              <a:rPr lang="es-ES" dirty="0" err="1"/>
              <a:t>basic</a:t>
            </a:r>
            <a:r>
              <a:rPr lang="es-ES" dirty="0"/>
              <a:t> </a:t>
            </a:r>
            <a:r>
              <a:rPr lang="es-ES" dirty="0" err="1"/>
              <a:t>information</a:t>
            </a:r>
            <a:r>
              <a:rPr lang="es-ES" dirty="0"/>
              <a:t> </a:t>
            </a:r>
            <a:r>
              <a:rPr lang="es-ES" dirty="0" err="1"/>
              <a:t>about</a:t>
            </a:r>
            <a:r>
              <a:rPr lang="es-ES" dirty="0"/>
              <a:t> </a:t>
            </a:r>
            <a:r>
              <a:rPr lang="es-ES" dirty="0" err="1"/>
              <a:t>what</a:t>
            </a:r>
            <a:r>
              <a:rPr lang="es-ES" dirty="0"/>
              <a:t> </a:t>
            </a:r>
            <a:r>
              <a:rPr lang="es-ES" dirty="0" err="1"/>
              <a:t>size</a:t>
            </a:r>
            <a:r>
              <a:rPr lang="es-ES" dirty="0"/>
              <a:t> </a:t>
            </a:r>
            <a:r>
              <a:rPr lang="es-ES" dirty="0" err="1"/>
              <a:t>should</a:t>
            </a:r>
            <a:r>
              <a:rPr lang="es-ES" dirty="0"/>
              <a:t> use, </a:t>
            </a:r>
            <a:r>
              <a:rPr lang="es-ES" dirty="0" err="1"/>
              <a:t>when</a:t>
            </a:r>
            <a:r>
              <a:rPr lang="es-ES" dirty="0"/>
              <a:t> </a:t>
            </a:r>
            <a:r>
              <a:rPr lang="es-ES" dirty="0" err="1"/>
              <a:t>should</a:t>
            </a:r>
            <a:r>
              <a:rPr lang="es-ES" dirty="0"/>
              <a:t> </a:t>
            </a:r>
            <a:r>
              <a:rPr lang="es-ES" dirty="0" err="1"/>
              <a:t>update</a:t>
            </a:r>
            <a:r>
              <a:rPr lang="es-ES" dirty="0"/>
              <a:t> a </a:t>
            </a:r>
            <a:r>
              <a:rPr lang="es-ES" dirty="0" err="1"/>
              <a:t>property</a:t>
            </a:r>
            <a:r>
              <a:rPr lang="es-ES" dirty="0"/>
              <a:t>, etc.</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5:54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568914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Ok, </a:t>
            </a:r>
            <a:r>
              <a:rPr lang="es-ES" dirty="0" err="1"/>
              <a:t>let’s</a:t>
            </a:r>
            <a:r>
              <a:rPr lang="es-ES" dirty="0"/>
              <a:t> </a:t>
            </a:r>
            <a:r>
              <a:rPr lang="es-ES" dirty="0" err="1"/>
              <a:t>see</a:t>
            </a:r>
            <a:r>
              <a:rPr lang="es-ES" dirty="0"/>
              <a:t> </a:t>
            </a:r>
            <a:r>
              <a:rPr lang="es-ES" dirty="0" err="1"/>
              <a:t>the</a:t>
            </a:r>
            <a:r>
              <a:rPr lang="es-ES" dirty="0"/>
              <a:t> </a:t>
            </a:r>
            <a:r>
              <a:rPr lang="es-ES" dirty="0" err="1"/>
              <a:t>changes</a:t>
            </a:r>
            <a:r>
              <a:rPr lang="es-ES" dirty="0"/>
              <a:t> </a:t>
            </a:r>
            <a:r>
              <a:rPr lang="es-ES" dirty="0" err="1"/>
              <a:t>between</a:t>
            </a:r>
            <a:r>
              <a:rPr lang="es-ES" dirty="0"/>
              <a:t> </a:t>
            </a:r>
            <a:r>
              <a:rPr lang="es-ES" dirty="0" err="1"/>
              <a:t>Xamarin.Forms</a:t>
            </a:r>
            <a:r>
              <a:rPr lang="es-ES" dirty="0"/>
              <a:t> and .NET MAUI.</a:t>
            </a:r>
          </a:p>
          <a:p>
            <a:r>
              <a:rPr lang="es-ES" dirty="0" err="1"/>
              <a:t>IVisualElementRenderer</a:t>
            </a:r>
            <a:r>
              <a:rPr lang="es-ES" dirty="0"/>
              <a:t> </a:t>
            </a:r>
            <a:r>
              <a:rPr lang="es-ES" dirty="0" err="1"/>
              <a:t>is</a:t>
            </a:r>
            <a:r>
              <a:rPr lang="es-ES" dirty="0"/>
              <a:t> </a:t>
            </a:r>
            <a:r>
              <a:rPr lang="es-ES" dirty="0" err="1"/>
              <a:t>the</a:t>
            </a:r>
            <a:r>
              <a:rPr lang="es-ES" dirty="0"/>
              <a:t> </a:t>
            </a:r>
            <a:r>
              <a:rPr lang="es-ES" dirty="0" err="1"/>
              <a:t>Xamarin.Forms</a:t>
            </a:r>
            <a:r>
              <a:rPr lang="es-ES" dirty="0"/>
              <a:t> </a:t>
            </a:r>
            <a:r>
              <a:rPr lang="es-ES" dirty="0" err="1"/>
              <a:t>stuff</a:t>
            </a:r>
            <a:r>
              <a:rPr lang="es-ES" dirty="0"/>
              <a:t>, and </a:t>
            </a:r>
            <a:r>
              <a:rPr lang="es-ES" dirty="0" err="1"/>
              <a:t>the</a:t>
            </a:r>
            <a:r>
              <a:rPr lang="es-ES" dirty="0"/>
              <a:t> new </a:t>
            </a:r>
            <a:r>
              <a:rPr lang="es-ES" dirty="0" err="1"/>
              <a:t>one</a:t>
            </a:r>
            <a:r>
              <a:rPr lang="es-ES" dirty="0"/>
              <a:t> </a:t>
            </a:r>
            <a:r>
              <a:rPr lang="es-ES" dirty="0" err="1"/>
              <a:t>is</a:t>
            </a:r>
            <a:r>
              <a:rPr lang="es-ES" dirty="0"/>
              <a:t> </a:t>
            </a:r>
            <a:r>
              <a:rPr lang="es-ES" dirty="0" err="1"/>
              <a:t>IViewHandler</a:t>
            </a:r>
            <a:r>
              <a:rPr lang="es-ES" dirty="0"/>
              <a:t>.</a:t>
            </a:r>
          </a:p>
          <a:p>
            <a:r>
              <a:rPr lang="es-ES" dirty="0" err="1"/>
              <a:t>If</a:t>
            </a:r>
            <a:r>
              <a:rPr lang="es-ES" dirty="0"/>
              <a:t> </a:t>
            </a:r>
            <a:r>
              <a:rPr lang="es-ES" dirty="0" err="1"/>
              <a:t>you</a:t>
            </a:r>
            <a:r>
              <a:rPr lang="es-ES" dirty="0"/>
              <a:t> do a </a:t>
            </a:r>
            <a:r>
              <a:rPr lang="es-ES" dirty="0" err="1"/>
              <a:t>quick</a:t>
            </a:r>
            <a:r>
              <a:rPr lang="es-ES" dirty="0"/>
              <a:t> </a:t>
            </a:r>
            <a:r>
              <a:rPr lang="es-ES" dirty="0" err="1"/>
              <a:t>comparison</a:t>
            </a:r>
            <a:r>
              <a:rPr lang="es-ES" dirty="0"/>
              <a:t>, are </a:t>
            </a:r>
            <a:r>
              <a:rPr lang="es-ES" dirty="0" err="1"/>
              <a:t>very</a:t>
            </a:r>
            <a:r>
              <a:rPr lang="es-ES" dirty="0"/>
              <a:t> </a:t>
            </a:r>
            <a:r>
              <a:rPr lang="es-ES" dirty="0" err="1"/>
              <a:t>close</a:t>
            </a:r>
            <a:r>
              <a:rPr lang="es-ES" dirty="0"/>
              <a:t>, </a:t>
            </a:r>
            <a:r>
              <a:rPr lang="es-ES" dirty="0" err="1"/>
              <a:t>or</a:t>
            </a:r>
            <a:r>
              <a:rPr lang="es-ES" dirty="0"/>
              <a:t> </a:t>
            </a:r>
            <a:r>
              <a:rPr lang="es-ES" dirty="0" err="1"/>
              <a:t>very</a:t>
            </a:r>
            <a:r>
              <a:rPr lang="es-ES" dirty="0"/>
              <a:t> </a:t>
            </a:r>
            <a:r>
              <a:rPr lang="es-ES" dirty="0" err="1"/>
              <a:t>much</a:t>
            </a:r>
            <a:r>
              <a:rPr lang="es-ES" dirty="0"/>
              <a:t> </a:t>
            </a:r>
            <a:r>
              <a:rPr lang="es-ES" dirty="0" err="1"/>
              <a:t>the</a:t>
            </a:r>
            <a:r>
              <a:rPr lang="es-ES" dirty="0"/>
              <a:t> </a:t>
            </a:r>
            <a:r>
              <a:rPr lang="es-ES" dirty="0" err="1"/>
              <a:t>same</a:t>
            </a:r>
            <a:r>
              <a:rPr lang="es-ES" dirty="0"/>
              <a:t>. </a:t>
            </a:r>
            <a:r>
              <a:rPr lang="es-ES" dirty="0" err="1"/>
              <a:t>Is</a:t>
            </a:r>
            <a:r>
              <a:rPr lang="es-ES" dirty="0"/>
              <a:t> a new interface </a:t>
            </a:r>
            <a:r>
              <a:rPr lang="es-ES" dirty="0" err="1"/>
              <a:t>that</a:t>
            </a:r>
            <a:r>
              <a:rPr lang="es-ES" dirty="0"/>
              <a:t> </a:t>
            </a:r>
            <a:r>
              <a:rPr lang="es-ES" dirty="0" err="1"/>
              <a:t>allow</a:t>
            </a:r>
            <a:r>
              <a:rPr lang="es-ES" dirty="0"/>
              <a:t> to </a:t>
            </a:r>
            <a:r>
              <a:rPr lang="es-ES" dirty="0" err="1"/>
              <a:t>represent</a:t>
            </a:r>
            <a:r>
              <a:rPr lang="es-ES" dirty="0"/>
              <a:t> </a:t>
            </a:r>
            <a:r>
              <a:rPr lang="es-ES" dirty="0" err="1"/>
              <a:t>controls</a:t>
            </a:r>
            <a:r>
              <a:rPr lang="es-ES" dirty="0"/>
              <a:t> </a:t>
            </a:r>
            <a:r>
              <a:rPr lang="es-ES" dirty="0" err="1"/>
              <a:t>using</a:t>
            </a:r>
            <a:r>
              <a:rPr lang="es-ES" dirty="0"/>
              <a:t> </a:t>
            </a:r>
            <a:r>
              <a:rPr lang="es-ES" dirty="0" err="1"/>
              <a:t>the</a:t>
            </a:r>
            <a:r>
              <a:rPr lang="es-ES" dirty="0"/>
              <a:t> new </a:t>
            </a:r>
            <a:r>
              <a:rPr lang="es-ES" dirty="0" err="1"/>
              <a:t>implementation</a:t>
            </a:r>
            <a:r>
              <a:rPr lang="es-ES" dirty="0"/>
              <a:t>, </a:t>
            </a:r>
            <a:r>
              <a:rPr lang="es-ES" dirty="0" err="1"/>
              <a:t>but</a:t>
            </a:r>
            <a:r>
              <a:rPr lang="es-ES" dirty="0"/>
              <a:t> no </a:t>
            </a:r>
            <a:r>
              <a:rPr lang="es-ES" dirty="0" err="1"/>
              <a:t>crazy</a:t>
            </a:r>
            <a:r>
              <a:rPr lang="es-ES" dirty="0"/>
              <a:t> </a:t>
            </a:r>
            <a:r>
              <a:rPr lang="es-ES" dirty="0" err="1"/>
              <a:t>changes</a:t>
            </a:r>
            <a:r>
              <a:rPr lang="es-ES" dirty="0"/>
              <a:t>, are </a:t>
            </a:r>
            <a:r>
              <a:rPr lang="es-ES" dirty="0" err="1"/>
              <a:t>close</a:t>
            </a:r>
            <a:r>
              <a:rPr lang="es-ES" dirty="0"/>
              <a:t>.</a:t>
            </a:r>
          </a:p>
          <a:p>
            <a:endParaRPr lang="es-ES" dirty="0"/>
          </a:p>
          <a:p>
            <a:r>
              <a:rPr lang="es-ES" dirty="0" err="1"/>
              <a:t>For</a:t>
            </a:r>
            <a:r>
              <a:rPr lang="es-ES" dirty="0"/>
              <a:t> </a:t>
            </a:r>
            <a:r>
              <a:rPr lang="es-ES" dirty="0" err="1"/>
              <a:t>example</a:t>
            </a:r>
            <a:r>
              <a:rPr lang="es-ES" dirty="0"/>
              <a:t>: </a:t>
            </a:r>
            <a:r>
              <a:rPr lang="es-ES" dirty="0" err="1"/>
              <a:t>SetView</a:t>
            </a:r>
            <a:r>
              <a:rPr lang="es-ES" dirty="0"/>
              <a:t> </a:t>
            </a:r>
            <a:r>
              <a:rPr lang="es-ES" dirty="0" err="1"/>
              <a:t>is</a:t>
            </a:r>
            <a:r>
              <a:rPr lang="es-ES" dirty="0"/>
              <a:t> </a:t>
            </a:r>
            <a:r>
              <a:rPr lang="es-ES" dirty="0" err="1"/>
              <a:t>SetElement</a:t>
            </a:r>
            <a:r>
              <a:rPr lang="es-ES" dirty="0"/>
              <a:t>, </a:t>
            </a:r>
            <a:r>
              <a:rPr lang="es-ES" dirty="0" err="1"/>
              <a:t>UpdateValue</a:t>
            </a:r>
            <a:r>
              <a:rPr lang="es-ES" dirty="0"/>
              <a:t> </a:t>
            </a:r>
            <a:r>
              <a:rPr lang="es-ES" dirty="0" err="1"/>
              <a:t>is</a:t>
            </a:r>
            <a:r>
              <a:rPr lang="es-ES" dirty="0"/>
              <a:t> </a:t>
            </a:r>
            <a:r>
              <a:rPr lang="es-ES" dirty="0" err="1"/>
              <a:t>mostly</a:t>
            </a:r>
            <a:r>
              <a:rPr lang="es-ES" dirty="0"/>
              <a:t> </a:t>
            </a:r>
            <a:r>
              <a:rPr lang="es-ES" dirty="0" err="1"/>
              <a:t>the</a:t>
            </a:r>
            <a:r>
              <a:rPr lang="es-ES" dirty="0"/>
              <a:t> </a:t>
            </a:r>
            <a:r>
              <a:rPr lang="es-ES" dirty="0" err="1"/>
              <a:t>same</a:t>
            </a:r>
            <a:r>
              <a:rPr lang="es-ES" dirty="0"/>
              <a:t> as </a:t>
            </a:r>
            <a:r>
              <a:rPr lang="es-ES" dirty="0" err="1"/>
              <a:t>ElementPropertyChanged</a:t>
            </a:r>
            <a:r>
              <a:rPr lang="es-ES" dirty="0"/>
              <a:t>, etc. </a:t>
            </a:r>
          </a:p>
          <a:p>
            <a:endParaRPr lang="es-ES" dirty="0"/>
          </a:p>
          <a:p>
            <a:r>
              <a:rPr lang="es-ES" dirty="0" err="1"/>
              <a:t>Again</a:t>
            </a:r>
            <a:r>
              <a:rPr lang="es-ES" dirty="0"/>
              <a:t>, </a:t>
            </a:r>
            <a:r>
              <a:rPr lang="es-ES" dirty="0" err="1"/>
              <a:t>for</a:t>
            </a:r>
            <a:r>
              <a:rPr lang="es-ES" dirty="0"/>
              <a:t> </a:t>
            </a:r>
            <a:r>
              <a:rPr lang="es-ES" dirty="0" err="1"/>
              <a:t>different</a:t>
            </a:r>
            <a:r>
              <a:rPr lang="es-ES" dirty="0"/>
              <a:t> </a:t>
            </a:r>
            <a:r>
              <a:rPr lang="es-ES" dirty="0" err="1"/>
              <a:t>points</a:t>
            </a:r>
            <a:r>
              <a:rPr lang="es-ES" dirty="0"/>
              <a:t>, </a:t>
            </a:r>
            <a:r>
              <a:rPr lang="es-ES" dirty="0" err="1"/>
              <a:t>but</a:t>
            </a:r>
            <a:r>
              <a:rPr lang="es-ES" dirty="0"/>
              <a:t> </a:t>
            </a:r>
            <a:r>
              <a:rPr lang="es-ES" dirty="0" err="1"/>
              <a:t>mostly</a:t>
            </a:r>
            <a:r>
              <a:rPr lang="es-ES" dirty="0"/>
              <a:t> </a:t>
            </a:r>
            <a:r>
              <a:rPr lang="es-ES" dirty="0" err="1"/>
              <a:t>again</a:t>
            </a:r>
            <a:r>
              <a:rPr lang="es-ES" dirty="0"/>
              <a:t> </a:t>
            </a:r>
            <a:r>
              <a:rPr lang="es-ES" dirty="0" err="1"/>
              <a:t>for</a:t>
            </a:r>
            <a:r>
              <a:rPr lang="es-ES" dirty="0"/>
              <a:t> </a:t>
            </a:r>
            <a:r>
              <a:rPr lang="es-ES" dirty="0" err="1"/>
              <a:t>the</a:t>
            </a:r>
            <a:r>
              <a:rPr lang="es-ES" dirty="0"/>
              <a:t> performance </a:t>
            </a:r>
            <a:r>
              <a:rPr lang="es-ES" dirty="0" err="1"/>
              <a:t>topic</a:t>
            </a:r>
            <a:r>
              <a:rPr lang="es-ES" dirty="0"/>
              <a:t>, </a:t>
            </a:r>
            <a:r>
              <a:rPr lang="es-ES" dirty="0" err="1"/>
              <a:t>we</a:t>
            </a:r>
            <a:r>
              <a:rPr lang="es-ES" dirty="0"/>
              <a:t> are </a:t>
            </a:r>
            <a:r>
              <a:rPr lang="es-ES" dirty="0" err="1"/>
              <a:t>removing</a:t>
            </a:r>
            <a:r>
              <a:rPr lang="es-ES" dirty="0"/>
              <a:t> </a:t>
            </a:r>
            <a:r>
              <a:rPr lang="es-ES" dirty="0" err="1"/>
              <a:t>eventing</a:t>
            </a:r>
            <a:r>
              <a:rPr lang="es-ES" dirty="0"/>
              <a:t>.</a:t>
            </a:r>
          </a:p>
          <a:p>
            <a:endParaRPr lang="es-ES" dirty="0"/>
          </a:p>
          <a:p>
            <a:r>
              <a:rPr lang="es-ES" dirty="0" err="1"/>
              <a:t>SetFrame</a:t>
            </a:r>
            <a:r>
              <a:rPr lang="es-ES" dirty="0"/>
              <a:t> </a:t>
            </a:r>
            <a:r>
              <a:rPr lang="es-ES" dirty="0" err="1"/>
              <a:t>is</a:t>
            </a:r>
            <a:r>
              <a:rPr lang="es-ES" dirty="0"/>
              <a:t> a Little bit more </a:t>
            </a:r>
            <a:r>
              <a:rPr lang="es-ES" dirty="0" err="1"/>
              <a:t>powerful</a:t>
            </a:r>
            <a:r>
              <a:rPr lang="es-ES" dirty="0"/>
              <a:t> in </a:t>
            </a:r>
            <a:r>
              <a:rPr lang="es-ES" dirty="0" err="1"/>
              <a:t>respect</a:t>
            </a:r>
            <a:r>
              <a:rPr lang="es-ES" dirty="0"/>
              <a:t> </a:t>
            </a:r>
            <a:r>
              <a:rPr lang="es-ES" dirty="0" err="1"/>
              <a:t>Xamarin.Forms</a:t>
            </a:r>
            <a:r>
              <a:rPr lang="es-ES" dirty="0"/>
              <a:t>, </a:t>
            </a:r>
            <a:r>
              <a:rPr lang="es-ES" dirty="0" err="1"/>
              <a:t>because</a:t>
            </a:r>
            <a:r>
              <a:rPr lang="es-ES" dirty="0"/>
              <a:t> </a:t>
            </a:r>
            <a:r>
              <a:rPr lang="es-ES" dirty="0" err="1"/>
              <a:t>we</a:t>
            </a:r>
            <a:r>
              <a:rPr lang="es-ES" dirty="0"/>
              <a:t> are </a:t>
            </a:r>
            <a:r>
              <a:rPr lang="es-ES" dirty="0" err="1"/>
              <a:t>applying</a:t>
            </a:r>
            <a:r>
              <a:rPr lang="es-ES" dirty="0"/>
              <a:t> </a:t>
            </a:r>
            <a:r>
              <a:rPr lang="es-ES" dirty="0" err="1"/>
              <a:t>some</a:t>
            </a:r>
            <a:r>
              <a:rPr lang="es-ES" dirty="0"/>
              <a:t> </a:t>
            </a:r>
            <a:r>
              <a:rPr lang="es-ES" dirty="0" err="1"/>
              <a:t>important</a:t>
            </a:r>
            <a:r>
              <a:rPr lang="es-ES" dirty="0"/>
              <a:t> </a:t>
            </a:r>
            <a:r>
              <a:rPr lang="es-ES" dirty="0" err="1"/>
              <a:t>changes</a:t>
            </a:r>
            <a:r>
              <a:rPr lang="es-ES" dirty="0"/>
              <a:t> in </a:t>
            </a:r>
            <a:r>
              <a:rPr lang="es-ES" dirty="0" err="1"/>
              <a:t>Layouts</a:t>
            </a:r>
            <a:r>
              <a:rPr lang="es-ES" dirty="0"/>
              <a:t> and </a:t>
            </a:r>
            <a:r>
              <a:rPr lang="es-ES" dirty="0" err="1"/>
              <a:t>want</a:t>
            </a:r>
            <a:r>
              <a:rPr lang="es-ES" dirty="0"/>
              <a:t> to be more </a:t>
            </a:r>
            <a:r>
              <a:rPr lang="es-ES" dirty="0" err="1"/>
              <a:t>aggresive</a:t>
            </a:r>
            <a:r>
              <a:rPr lang="es-ES" dirty="0"/>
              <a:t> </a:t>
            </a:r>
            <a:r>
              <a:rPr lang="es-ES" dirty="0" err="1"/>
              <a:t>projecting</a:t>
            </a:r>
            <a:r>
              <a:rPr lang="es-ES" dirty="0"/>
              <a:t> </a:t>
            </a:r>
            <a:r>
              <a:rPr lang="es-ES" dirty="0" err="1"/>
              <a:t>the</a:t>
            </a:r>
            <a:r>
              <a:rPr lang="es-ES" dirty="0"/>
              <a:t> </a:t>
            </a:r>
            <a:r>
              <a:rPr lang="es-ES" dirty="0" err="1"/>
              <a:t>sizing</a:t>
            </a:r>
            <a:r>
              <a:rPr lang="es-ES" dirty="0"/>
              <a:t> </a:t>
            </a:r>
            <a:r>
              <a:rPr lang="es-ES" dirty="0" err="1"/>
              <a:t>information</a:t>
            </a:r>
            <a:r>
              <a:rPr lang="es-ES" dirty="0"/>
              <a:t> to </a:t>
            </a:r>
            <a:r>
              <a:rPr lang="es-ES" dirty="0" err="1"/>
              <a:t>avoid</a:t>
            </a:r>
            <a:r>
              <a:rPr lang="es-ES" dirty="0"/>
              <a:t> </a:t>
            </a:r>
            <a:r>
              <a:rPr lang="es-ES" dirty="0" err="1"/>
              <a:t>some</a:t>
            </a:r>
            <a:r>
              <a:rPr lang="es-ES" dirty="0"/>
              <a:t> </a:t>
            </a:r>
            <a:r>
              <a:rPr lang="es-ES" dirty="0" err="1"/>
              <a:t>unnecesary</a:t>
            </a:r>
            <a:r>
              <a:rPr lang="es-ES" dirty="0"/>
              <a:t> </a:t>
            </a:r>
            <a:r>
              <a:rPr lang="es-ES" dirty="0" err="1"/>
              <a:t>measurements</a:t>
            </a:r>
            <a:r>
              <a:rPr lang="es-ES" dirty="0"/>
              <a:t>, etc.</a:t>
            </a:r>
          </a:p>
          <a:p>
            <a:endParaRPr lang="es-E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5:54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832521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IView</a:t>
            </a:r>
            <a:r>
              <a:rPr lang="es-ES" dirty="0"/>
              <a:t> </a:t>
            </a:r>
            <a:r>
              <a:rPr lang="es-ES" dirty="0" err="1"/>
              <a:t>is</a:t>
            </a:r>
            <a:r>
              <a:rPr lang="es-ES" dirty="0"/>
              <a:t> </a:t>
            </a:r>
            <a:r>
              <a:rPr lang="es-ES" dirty="0" err="1"/>
              <a:t>the</a:t>
            </a:r>
            <a:r>
              <a:rPr lang="es-ES" dirty="0"/>
              <a:t> interface </a:t>
            </a:r>
            <a:r>
              <a:rPr lang="es-ES" dirty="0" err="1"/>
              <a:t>that</a:t>
            </a:r>
            <a:r>
              <a:rPr lang="es-ES" dirty="0"/>
              <a:t> </a:t>
            </a:r>
            <a:r>
              <a:rPr lang="es-ES" dirty="0" err="1"/>
              <a:t>any</a:t>
            </a:r>
            <a:r>
              <a:rPr lang="es-ES" dirty="0"/>
              <a:t> </a:t>
            </a:r>
            <a:r>
              <a:rPr lang="es-ES" dirty="0" err="1"/>
              <a:t>cross</a:t>
            </a:r>
            <a:r>
              <a:rPr lang="es-ES" dirty="0"/>
              <a:t> </a:t>
            </a:r>
            <a:r>
              <a:rPr lang="es-ES" dirty="0" err="1"/>
              <a:t>platform</a:t>
            </a:r>
            <a:r>
              <a:rPr lang="es-ES" dirty="0"/>
              <a:t> UI </a:t>
            </a:r>
            <a:r>
              <a:rPr lang="es-ES" dirty="0" err="1"/>
              <a:t>element</a:t>
            </a:r>
            <a:r>
              <a:rPr lang="es-ES" dirty="0"/>
              <a:t> </a:t>
            </a:r>
            <a:r>
              <a:rPr lang="es-ES" dirty="0" err="1"/>
              <a:t>will</a:t>
            </a:r>
            <a:r>
              <a:rPr lang="es-ES" dirty="0"/>
              <a:t> </a:t>
            </a:r>
            <a:r>
              <a:rPr lang="es-ES" dirty="0" err="1"/>
              <a:t>implement</a:t>
            </a:r>
            <a:r>
              <a:rPr lang="es-ES" dirty="0"/>
              <a:t>.</a:t>
            </a:r>
          </a:p>
          <a:p>
            <a:r>
              <a:rPr lang="es-ES" dirty="0" err="1"/>
              <a:t>For</a:t>
            </a:r>
            <a:r>
              <a:rPr lang="es-ES" dirty="0"/>
              <a:t> </a:t>
            </a:r>
            <a:r>
              <a:rPr lang="es-ES" dirty="0" err="1"/>
              <a:t>example</a:t>
            </a:r>
            <a:r>
              <a:rPr lang="es-ES" dirty="0"/>
              <a:t>: </a:t>
            </a:r>
            <a:r>
              <a:rPr lang="es-ES" dirty="0" err="1"/>
              <a:t>IButton</a:t>
            </a:r>
            <a:r>
              <a:rPr lang="es-ES" dirty="0"/>
              <a:t>.</a:t>
            </a:r>
          </a:p>
          <a:p>
            <a:endParaRPr lang="es-ES" dirty="0"/>
          </a:p>
          <a:p>
            <a:r>
              <a:rPr lang="es-ES" dirty="0" err="1"/>
              <a:t>IViewHandler</a:t>
            </a:r>
            <a:r>
              <a:rPr lang="es-ES" dirty="0"/>
              <a:t> </a:t>
            </a:r>
            <a:r>
              <a:rPr lang="es-ES" dirty="0" err="1"/>
              <a:t>is</a:t>
            </a:r>
            <a:r>
              <a:rPr lang="es-ES" dirty="0"/>
              <a:t> </a:t>
            </a:r>
            <a:r>
              <a:rPr lang="es-ES" dirty="0" err="1"/>
              <a:t>the</a:t>
            </a:r>
            <a:r>
              <a:rPr lang="es-ES" dirty="0"/>
              <a:t> interface </a:t>
            </a:r>
            <a:r>
              <a:rPr lang="es-ES" dirty="0" err="1"/>
              <a:t>that</a:t>
            </a:r>
            <a:r>
              <a:rPr lang="es-ES" dirty="0"/>
              <a:t> </a:t>
            </a:r>
            <a:r>
              <a:rPr lang="es-ES" dirty="0" err="1"/>
              <a:t>any</a:t>
            </a:r>
            <a:r>
              <a:rPr lang="es-ES" dirty="0"/>
              <a:t> </a:t>
            </a:r>
            <a:r>
              <a:rPr lang="es-ES" dirty="0" err="1"/>
              <a:t>Handler</a:t>
            </a:r>
            <a:r>
              <a:rPr lang="es-ES" dirty="0"/>
              <a:t> </a:t>
            </a:r>
            <a:r>
              <a:rPr lang="es-ES" dirty="0" err="1"/>
              <a:t>will</a:t>
            </a:r>
            <a:r>
              <a:rPr lang="es-ES" dirty="0"/>
              <a:t> </a:t>
            </a:r>
            <a:r>
              <a:rPr lang="es-ES" dirty="0" err="1"/>
              <a:t>implement</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5:54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601064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Now</a:t>
            </a:r>
            <a:r>
              <a:rPr lang="es-ES" dirty="0"/>
              <a:t>, I am </a:t>
            </a:r>
            <a:r>
              <a:rPr lang="es-ES" dirty="0" err="1"/>
              <a:t>going</a:t>
            </a:r>
            <a:r>
              <a:rPr lang="es-ES" dirty="0"/>
              <a:t> to compare </a:t>
            </a:r>
            <a:r>
              <a:rPr lang="es-ES" dirty="0" err="1"/>
              <a:t>the</a:t>
            </a:r>
            <a:r>
              <a:rPr lang="es-ES" dirty="0"/>
              <a:t> </a:t>
            </a:r>
            <a:r>
              <a:rPr lang="es-ES" dirty="0" err="1"/>
              <a:t>ways</a:t>
            </a:r>
            <a:r>
              <a:rPr lang="es-ES" dirty="0"/>
              <a:t> </a:t>
            </a:r>
            <a:r>
              <a:rPr lang="es-ES" dirty="0" err="1"/>
              <a:t>renderers</a:t>
            </a:r>
            <a:r>
              <a:rPr lang="es-ES" dirty="0"/>
              <a:t> </a:t>
            </a:r>
            <a:r>
              <a:rPr lang="es-ES" dirty="0" err="1"/>
              <a:t>strategy</a:t>
            </a:r>
            <a:r>
              <a:rPr lang="es-ES" dirty="0"/>
              <a:t> Works in </a:t>
            </a:r>
            <a:r>
              <a:rPr lang="es-ES" dirty="0" err="1"/>
              <a:t>Xamarin.Forms</a:t>
            </a:r>
            <a:r>
              <a:rPr lang="es-ES" dirty="0"/>
              <a:t> and .NET MAUI.</a:t>
            </a:r>
          </a:p>
          <a:p>
            <a:endParaRPr lang="es-ES" dirty="0"/>
          </a:p>
          <a:p>
            <a:r>
              <a:rPr lang="es-ES" dirty="0"/>
              <a:t>In </a:t>
            </a:r>
            <a:r>
              <a:rPr lang="es-ES" dirty="0" err="1"/>
              <a:t>Xamarin.Forms</a:t>
            </a:r>
            <a:r>
              <a:rPr lang="es-ES" dirty="0"/>
              <a:t>, </a:t>
            </a:r>
            <a:r>
              <a:rPr lang="es-ES" dirty="0" err="1"/>
              <a:t>there</a:t>
            </a:r>
            <a:r>
              <a:rPr lang="es-ES" dirty="0"/>
              <a:t> are </a:t>
            </a:r>
            <a:r>
              <a:rPr lang="es-ES" dirty="0" err="1"/>
              <a:t>some</a:t>
            </a:r>
            <a:r>
              <a:rPr lang="es-ES" dirty="0"/>
              <a:t> </a:t>
            </a:r>
            <a:r>
              <a:rPr lang="es-ES" dirty="0" err="1"/>
              <a:t>huge</a:t>
            </a:r>
            <a:r>
              <a:rPr lang="es-ES" dirty="0"/>
              <a:t> </a:t>
            </a:r>
            <a:r>
              <a:rPr lang="es-ES" dirty="0" err="1"/>
              <a:t>if</a:t>
            </a:r>
            <a:r>
              <a:rPr lang="es-ES" dirty="0"/>
              <a:t> </a:t>
            </a:r>
            <a:r>
              <a:rPr lang="es-ES" dirty="0" err="1"/>
              <a:t>statements</a:t>
            </a:r>
            <a:r>
              <a:rPr lang="es-ES" dirty="0"/>
              <a:t>, </a:t>
            </a:r>
            <a:r>
              <a:rPr lang="es-ES" dirty="0" err="1"/>
              <a:t>some</a:t>
            </a:r>
            <a:r>
              <a:rPr lang="es-ES" dirty="0"/>
              <a:t> </a:t>
            </a:r>
            <a:r>
              <a:rPr lang="es-ES" dirty="0" err="1"/>
              <a:t>consistency</a:t>
            </a:r>
            <a:r>
              <a:rPr lang="es-ES" dirty="0"/>
              <a:t> </a:t>
            </a:r>
            <a:r>
              <a:rPr lang="es-ES" dirty="0" err="1"/>
              <a:t>problems</a:t>
            </a:r>
            <a:r>
              <a:rPr lang="es-ES" dirty="0"/>
              <a:t>, </a:t>
            </a:r>
            <a:r>
              <a:rPr lang="es-ES" dirty="0" err="1"/>
              <a:t>all</a:t>
            </a:r>
            <a:r>
              <a:rPr lang="es-ES" dirty="0"/>
              <a:t> of </a:t>
            </a:r>
            <a:r>
              <a:rPr lang="es-ES" dirty="0" err="1"/>
              <a:t>the</a:t>
            </a:r>
            <a:r>
              <a:rPr lang="es-ES" dirty="0"/>
              <a:t> </a:t>
            </a:r>
            <a:r>
              <a:rPr lang="es-ES" dirty="0" err="1"/>
              <a:t>methods</a:t>
            </a:r>
            <a:r>
              <a:rPr lang="es-ES" dirty="0"/>
              <a:t> to </a:t>
            </a:r>
            <a:r>
              <a:rPr lang="es-ES" dirty="0" err="1"/>
              <a:t>update</a:t>
            </a:r>
            <a:r>
              <a:rPr lang="es-ES" dirty="0"/>
              <a:t> </a:t>
            </a:r>
            <a:r>
              <a:rPr lang="es-ES" dirty="0" err="1"/>
              <a:t>any</a:t>
            </a:r>
            <a:r>
              <a:rPr lang="es-ES" dirty="0"/>
              <a:t> </a:t>
            </a:r>
            <a:r>
              <a:rPr lang="es-ES" dirty="0" err="1"/>
              <a:t>property</a:t>
            </a:r>
            <a:r>
              <a:rPr lang="es-ES" dirty="0"/>
              <a:t> are </a:t>
            </a:r>
            <a:r>
              <a:rPr lang="es-ES" dirty="0" err="1"/>
              <a:t>privates</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5:54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614165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a:t>
            </a:r>
            <a:r>
              <a:rPr lang="es-ES" dirty="0"/>
              <a:t> .NET MAUI </a:t>
            </a:r>
            <a:r>
              <a:rPr lang="es-ES" dirty="0" err="1"/>
              <a:t>strategy</a:t>
            </a:r>
            <a:r>
              <a:rPr lang="es-ES" dirty="0"/>
              <a:t> </a:t>
            </a:r>
            <a:r>
              <a:rPr lang="es-ES" dirty="0" err="1"/>
              <a:t>is</a:t>
            </a:r>
            <a:r>
              <a:rPr lang="es-ES" dirty="0"/>
              <a:t> more </a:t>
            </a:r>
            <a:r>
              <a:rPr lang="es-ES" dirty="0" err="1"/>
              <a:t>function</a:t>
            </a:r>
            <a:r>
              <a:rPr lang="es-ES" dirty="0"/>
              <a:t> </a:t>
            </a:r>
            <a:r>
              <a:rPr lang="es-ES" dirty="0" err="1"/>
              <a:t>based</a:t>
            </a:r>
            <a:r>
              <a:rPr lang="es-ES" dirty="0"/>
              <a:t>. </a:t>
            </a:r>
            <a:r>
              <a:rPr lang="es-ES" dirty="0" err="1"/>
              <a:t>The</a:t>
            </a:r>
            <a:r>
              <a:rPr lang="es-ES" dirty="0"/>
              <a:t> idea </a:t>
            </a:r>
            <a:r>
              <a:rPr lang="es-ES" dirty="0" err="1"/>
              <a:t>here</a:t>
            </a:r>
            <a:r>
              <a:rPr lang="es-ES" dirty="0"/>
              <a:t> </a:t>
            </a:r>
            <a:r>
              <a:rPr lang="es-ES" dirty="0" err="1"/>
              <a:t>is</a:t>
            </a:r>
            <a:r>
              <a:rPr lang="es-ES" dirty="0"/>
              <a:t> </a:t>
            </a:r>
            <a:r>
              <a:rPr lang="es-ES" dirty="0" err="1"/>
              <a:t>that</a:t>
            </a:r>
            <a:r>
              <a:rPr lang="es-ES" dirty="0"/>
              <a:t>, </a:t>
            </a:r>
            <a:r>
              <a:rPr lang="es-ES" dirty="0" err="1"/>
              <a:t>all</a:t>
            </a:r>
            <a:r>
              <a:rPr lang="es-ES" dirty="0"/>
              <a:t> </a:t>
            </a:r>
            <a:r>
              <a:rPr lang="es-ES" dirty="0" err="1"/>
              <a:t>the</a:t>
            </a:r>
            <a:r>
              <a:rPr lang="es-ES" dirty="0"/>
              <a:t> </a:t>
            </a:r>
            <a:r>
              <a:rPr lang="es-ES" dirty="0" err="1"/>
              <a:t>update</a:t>
            </a:r>
            <a:r>
              <a:rPr lang="es-ES" dirty="0"/>
              <a:t> </a:t>
            </a:r>
            <a:r>
              <a:rPr lang="es-ES" dirty="0" err="1"/>
              <a:t>methods</a:t>
            </a:r>
            <a:r>
              <a:rPr lang="es-ES" dirty="0"/>
              <a:t> </a:t>
            </a:r>
            <a:r>
              <a:rPr lang="es-ES" dirty="0" err="1"/>
              <a:t>we</a:t>
            </a:r>
            <a:r>
              <a:rPr lang="es-ES" dirty="0"/>
              <a:t> </a:t>
            </a:r>
            <a:r>
              <a:rPr lang="es-ES" dirty="0" err="1"/>
              <a:t>have</a:t>
            </a:r>
            <a:r>
              <a:rPr lang="es-ES" dirty="0"/>
              <a:t> </a:t>
            </a:r>
            <a:r>
              <a:rPr lang="es-ES" dirty="0" err="1"/>
              <a:t>seen</a:t>
            </a:r>
            <a:r>
              <a:rPr lang="es-ES" dirty="0"/>
              <a:t> </a:t>
            </a:r>
            <a:r>
              <a:rPr lang="es-ES" dirty="0" err="1"/>
              <a:t>before</a:t>
            </a:r>
            <a:r>
              <a:rPr lang="es-ES" dirty="0"/>
              <a:t>, </a:t>
            </a:r>
            <a:r>
              <a:rPr lang="es-ES" dirty="0" err="1"/>
              <a:t>will</a:t>
            </a:r>
            <a:r>
              <a:rPr lang="es-ES" dirty="0"/>
              <a:t> be moved to extensión </a:t>
            </a:r>
            <a:r>
              <a:rPr lang="es-ES" dirty="0" err="1"/>
              <a:t>methods</a:t>
            </a:r>
            <a:r>
              <a:rPr lang="es-ES" dirty="0"/>
              <a:t>.</a:t>
            </a:r>
          </a:p>
          <a:p>
            <a:r>
              <a:rPr lang="es-ES" dirty="0" err="1"/>
              <a:t>Why</a:t>
            </a:r>
            <a:r>
              <a:rPr lang="es-ES" dirty="0"/>
              <a:t>?. </a:t>
            </a:r>
            <a:r>
              <a:rPr lang="es-ES" dirty="0" err="1"/>
              <a:t>Will</a:t>
            </a:r>
            <a:r>
              <a:rPr lang="es-ES" dirty="0"/>
              <a:t> be </a:t>
            </a:r>
            <a:r>
              <a:rPr lang="es-ES" dirty="0" err="1"/>
              <a:t>public</a:t>
            </a:r>
            <a:r>
              <a:rPr lang="es-ES" dirty="0"/>
              <a:t> </a:t>
            </a:r>
            <a:r>
              <a:rPr lang="es-ES" dirty="0" err="1"/>
              <a:t>methods</a:t>
            </a:r>
            <a:r>
              <a:rPr lang="es-ES" dirty="0"/>
              <a:t> </a:t>
            </a:r>
            <a:r>
              <a:rPr lang="es-ES" dirty="0" err="1"/>
              <a:t>that</a:t>
            </a:r>
            <a:r>
              <a:rPr lang="es-ES" dirty="0"/>
              <a:t> </a:t>
            </a:r>
            <a:r>
              <a:rPr lang="es-ES" dirty="0" err="1"/>
              <a:t>you</a:t>
            </a:r>
            <a:r>
              <a:rPr lang="es-ES" dirty="0"/>
              <a:t> </a:t>
            </a:r>
            <a:r>
              <a:rPr lang="es-ES" dirty="0" err="1"/>
              <a:t>will</a:t>
            </a:r>
            <a:r>
              <a:rPr lang="es-ES" dirty="0"/>
              <a:t> be </a:t>
            </a:r>
            <a:r>
              <a:rPr lang="es-ES" dirty="0" err="1"/>
              <a:t>able</a:t>
            </a:r>
            <a:r>
              <a:rPr lang="es-ES" dirty="0"/>
              <a:t> to </a:t>
            </a:r>
            <a:r>
              <a:rPr lang="es-ES" dirty="0" err="1"/>
              <a:t>apply</a:t>
            </a:r>
            <a:r>
              <a:rPr lang="es-ES" dirty="0"/>
              <a:t> in </a:t>
            </a:r>
            <a:r>
              <a:rPr lang="es-ES" dirty="0" err="1"/>
              <a:t>your</a:t>
            </a:r>
            <a:r>
              <a:rPr lang="es-ES" dirty="0"/>
              <a:t> </a:t>
            </a:r>
            <a:r>
              <a:rPr lang="es-ES" dirty="0" err="1"/>
              <a:t>own</a:t>
            </a:r>
            <a:r>
              <a:rPr lang="es-ES" dirty="0"/>
              <a:t> </a:t>
            </a:r>
            <a:r>
              <a:rPr lang="es-ES" dirty="0" err="1"/>
              <a:t>handlers</a:t>
            </a:r>
            <a:r>
              <a:rPr lang="es-ES" dirty="0"/>
              <a:t>.</a:t>
            </a:r>
          </a:p>
          <a:p>
            <a:endParaRPr lang="es-ES" dirty="0"/>
          </a:p>
          <a:p>
            <a:r>
              <a:rPr lang="es-ES" dirty="0" err="1"/>
              <a:t>Also</a:t>
            </a:r>
            <a:r>
              <a:rPr lang="es-ES" dirty="0"/>
              <a:t>, </a:t>
            </a:r>
            <a:r>
              <a:rPr lang="es-ES" dirty="0" err="1"/>
              <a:t>is</a:t>
            </a:r>
            <a:r>
              <a:rPr lang="es-ES" dirty="0"/>
              <a:t> </a:t>
            </a:r>
            <a:r>
              <a:rPr lang="es-ES" dirty="0" err="1"/>
              <a:t>very</a:t>
            </a:r>
            <a:r>
              <a:rPr lang="es-ES" dirty="0"/>
              <a:t> </a:t>
            </a:r>
            <a:r>
              <a:rPr lang="es-ES" dirty="0" err="1"/>
              <a:t>powerful</a:t>
            </a:r>
            <a:r>
              <a:rPr lang="es-ES" dirty="0"/>
              <a:t> </a:t>
            </a:r>
            <a:r>
              <a:rPr lang="es-ES" dirty="0" err="1"/>
              <a:t>for</a:t>
            </a:r>
            <a:r>
              <a:rPr lang="es-ES" dirty="0"/>
              <a:t> </a:t>
            </a:r>
            <a:r>
              <a:rPr lang="es-ES" dirty="0" err="1"/>
              <a:t>cross-platform</a:t>
            </a:r>
            <a:r>
              <a:rPr lang="es-ES" dirty="0"/>
              <a:t>, </a:t>
            </a:r>
            <a:r>
              <a:rPr lang="es-ES" dirty="0" err="1"/>
              <a:t>because</a:t>
            </a:r>
            <a:r>
              <a:rPr lang="es-ES" dirty="0"/>
              <a:t> </a:t>
            </a:r>
            <a:r>
              <a:rPr lang="es-ES" dirty="0" err="1"/>
              <a:t>since</a:t>
            </a:r>
            <a:r>
              <a:rPr lang="es-ES" dirty="0"/>
              <a:t> </a:t>
            </a:r>
            <a:r>
              <a:rPr lang="es-ES" dirty="0" err="1"/>
              <a:t>the</a:t>
            </a:r>
            <a:r>
              <a:rPr lang="es-ES" dirty="0"/>
              <a:t> </a:t>
            </a:r>
            <a:r>
              <a:rPr lang="es-ES" dirty="0" err="1"/>
              <a:t>way</a:t>
            </a:r>
            <a:r>
              <a:rPr lang="es-ES" dirty="0"/>
              <a:t> </a:t>
            </a:r>
            <a:r>
              <a:rPr lang="es-ES" dirty="0" err="1"/>
              <a:t>everything</a:t>
            </a:r>
            <a:r>
              <a:rPr lang="es-ES" dirty="0"/>
              <a:t> Works </a:t>
            </a:r>
            <a:r>
              <a:rPr lang="es-ES" dirty="0" err="1"/>
              <a:t>is</a:t>
            </a:r>
            <a:r>
              <a:rPr lang="es-ES" dirty="0"/>
              <a:t> créate a standard API </a:t>
            </a:r>
            <a:r>
              <a:rPr lang="es-ES" dirty="0" err="1"/>
              <a:t>across</a:t>
            </a:r>
            <a:r>
              <a:rPr lang="es-ES" dirty="0"/>
              <a:t> </a:t>
            </a:r>
            <a:r>
              <a:rPr lang="es-ES" dirty="0" err="1"/>
              <a:t>all</a:t>
            </a:r>
            <a:r>
              <a:rPr lang="es-ES" dirty="0"/>
              <a:t> </a:t>
            </a:r>
            <a:r>
              <a:rPr lang="es-ES" dirty="0" err="1"/>
              <a:t>platforms</a:t>
            </a:r>
            <a:r>
              <a:rPr lang="es-ES" dirty="0"/>
              <a:t>, </a:t>
            </a:r>
            <a:r>
              <a:rPr lang="es-ES" dirty="0" err="1"/>
              <a:t>for</a:t>
            </a:r>
            <a:r>
              <a:rPr lang="es-ES" dirty="0"/>
              <a:t> </a:t>
            </a:r>
            <a:r>
              <a:rPr lang="es-ES" dirty="0" err="1"/>
              <a:t>example</a:t>
            </a:r>
            <a:r>
              <a:rPr lang="es-ES" dirty="0"/>
              <a:t>, </a:t>
            </a:r>
            <a:r>
              <a:rPr lang="es-ES" dirty="0" err="1"/>
              <a:t>the</a:t>
            </a:r>
            <a:r>
              <a:rPr lang="es-ES" dirty="0"/>
              <a:t>  </a:t>
            </a:r>
            <a:r>
              <a:rPr lang="es-ES" dirty="0" err="1"/>
              <a:t>LabelExtensions</a:t>
            </a:r>
            <a:r>
              <a:rPr lang="es-ES" dirty="0"/>
              <a:t>, </a:t>
            </a:r>
            <a:r>
              <a:rPr lang="es-ES" dirty="0" err="1"/>
              <a:t>you</a:t>
            </a:r>
            <a:r>
              <a:rPr lang="es-ES" dirty="0"/>
              <a:t> can use </a:t>
            </a:r>
            <a:r>
              <a:rPr lang="es-ES" dirty="0" err="1"/>
              <a:t>it</a:t>
            </a:r>
            <a:r>
              <a:rPr lang="es-ES" dirty="0"/>
              <a:t> </a:t>
            </a:r>
            <a:r>
              <a:rPr lang="es-ES" dirty="0" err="1"/>
              <a:t>from</a:t>
            </a:r>
            <a:r>
              <a:rPr lang="es-ES" dirty="0"/>
              <a:t> a </a:t>
            </a:r>
            <a:r>
              <a:rPr lang="es-ES" dirty="0" err="1"/>
              <a:t>cross</a:t>
            </a:r>
            <a:r>
              <a:rPr lang="es-ES" dirty="0"/>
              <a:t> </a:t>
            </a:r>
            <a:r>
              <a:rPr lang="es-ES" dirty="0" err="1"/>
              <a:t>platform</a:t>
            </a:r>
            <a:r>
              <a:rPr lang="es-ES" dirty="0"/>
              <a:t> </a:t>
            </a:r>
            <a:r>
              <a:rPr lang="es-ES" dirty="0" err="1"/>
              <a:t>class</a:t>
            </a:r>
            <a:r>
              <a:rPr lang="es-ES" dirty="0"/>
              <a:t>, and </a:t>
            </a:r>
            <a:r>
              <a:rPr lang="es-ES" dirty="0" err="1"/>
              <a:t>you</a:t>
            </a:r>
            <a:r>
              <a:rPr lang="es-ES" dirty="0"/>
              <a:t> can </a:t>
            </a:r>
            <a:r>
              <a:rPr lang="es-ES" dirty="0" err="1"/>
              <a:t>say</a:t>
            </a:r>
            <a:r>
              <a:rPr lang="es-ES" dirty="0"/>
              <a:t>, </a:t>
            </a:r>
            <a:r>
              <a:rPr lang="es-ES" dirty="0" err="1"/>
              <a:t>handler</a:t>
            </a:r>
            <a:r>
              <a:rPr lang="es-ES" dirty="0"/>
              <a:t>, </a:t>
            </a:r>
            <a:r>
              <a:rPr lang="es-ES" dirty="0" err="1"/>
              <a:t>UpdateText</a:t>
            </a:r>
            <a:r>
              <a:rPr lang="es-ES" dirty="0"/>
              <a:t> and in </a:t>
            </a:r>
            <a:r>
              <a:rPr lang="es-ES" dirty="0" err="1"/>
              <a:t>every</a:t>
            </a:r>
            <a:r>
              <a:rPr lang="es-ES" dirty="0"/>
              <a:t> </a:t>
            </a:r>
            <a:r>
              <a:rPr lang="es-ES" dirty="0" err="1"/>
              <a:t>platform</a:t>
            </a:r>
            <a:r>
              <a:rPr lang="es-ES" dirty="0"/>
              <a:t> </a:t>
            </a:r>
            <a:r>
              <a:rPr lang="es-ES" dirty="0" err="1"/>
              <a:t>will</a:t>
            </a:r>
            <a:r>
              <a:rPr lang="es-ES" dirty="0"/>
              <a:t> use </a:t>
            </a:r>
            <a:r>
              <a:rPr lang="es-ES" dirty="0" err="1"/>
              <a:t>the</a:t>
            </a:r>
            <a:r>
              <a:rPr lang="es-ES" dirty="0"/>
              <a:t> </a:t>
            </a:r>
            <a:r>
              <a:rPr lang="es-ES" dirty="0" err="1"/>
              <a:t>same</a:t>
            </a:r>
            <a:r>
              <a:rPr lang="es-ES" dirty="0"/>
              <a:t> </a:t>
            </a:r>
            <a:r>
              <a:rPr lang="es-ES" dirty="0" err="1"/>
              <a:t>method</a:t>
            </a:r>
            <a:r>
              <a:rPr lang="es-ES" dirty="0"/>
              <a:t> </a:t>
            </a:r>
            <a:r>
              <a:rPr lang="es-ES" dirty="0" err="1"/>
              <a:t>with</a:t>
            </a:r>
            <a:r>
              <a:rPr lang="es-ES" dirty="0"/>
              <a:t> </a:t>
            </a:r>
            <a:r>
              <a:rPr lang="es-ES" dirty="0" err="1"/>
              <a:t>the</a:t>
            </a:r>
            <a:r>
              <a:rPr lang="es-ES" dirty="0"/>
              <a:t> </a:t>
            </a:r>
            <a:r>
              <a:rPr lang="es-ES" dirty="0" err="1"/>
              <a:t>correct</a:t>
            </a:r>
            <a:r>
              <a:rPr lang="es-ES" dirty="0"/>
              <a:t> </a:t>
            </a:r>
            <a:r>
              <a:rPr lang="es-ES" dirty="0" err="1"/>
              <a:t>implementation</a:t>
            </a:r>
            <a:r>
              <a:rPr lang="es-ES" dirty="0"/>
              <a:t> </a:t>
            </a:r>
            <a:r>
              <a:rPr lang="es-ES" dirty="0" err="1"/>
              <a:t>for</a:t>
            </a:r>
            <a:r>
              <a:rPr lang="es-ES" dirty="0"/>
              <a:t> </a:t>
            </a:r>
            <a:r>
              <a:rPr lang="es-ES" dirty="0" err="1"/>
              <a:t>the</a:t>
            </a:r>
            <a:r>
              <a:rPr lang="es-ES" dirty="0"/>
              <a:t> </a:t>
            </a:r>
            <a:r>
              <a:rPr lang="es-ES" dirty="0" err="1"/>
              <a:t>platform</a:t>
            </a:r>
            <a:r>
              <a:rPr lang="es-ES" dirty="0"/>
              <a:t>. So, </a:t>
            </a:r>
            <a:r>
              <a:rPr lang="es-ES" dirty="0" err="1"/>
              <a:t>image</a:t>
            </a:r>
            <a:r>
              <a:rPr lang="es-ES" dirty="0"/>
              <a:t> </a:t>
            </a:r>
            <a:r>
              <a:rPr lang="es-ES" dirty="0" err="1"/>
              <a:t>this</a:t>
            </a:r>
            <a:r>
              <a:rPr lang="es-ES" dirty="0"/>
              <a:t>, and </a:t>
            </a:r>
            <a:r>
              <a:rPr lang="es-ES" dirty="0" err="1"/>
              <a:t>we</a:t>
            </a:r>
            <a:r>
              <a:rPr lang="es-ES" dirty="0"/>
              <a:t> </a:t>
            </a:r>
            <a:r>
              <a:rPr lang="es-ES" dirty="0" err="1"/>
              <a:t>will</a:t>
            </a:r>
            <a:r>
              <a:rPr lang="es-ES" dirty="0"/>
              <a:t> </a:t>
            </a:r>
            <a:r>
              <a:rPr lang="es-ES" dirty="0" err="1"/>
              <a:t>see</a:t>
            </a:r>
            <a:r>
              <a:rPr lang="es-ES" dirty="0"/>
              <a:t> </a:t>
            </a:r>
            <a:r>
              <a:rPr lang="es-ES" dirty="0" err="1"/>
              <a:t>this</a:t>
            </a:r>
            <a:r>
              <a:rPr lang="es-ES" dirty="0"/>
              <a:t> in </a:t>
            </a:r>
            <a:r>
              <a:rPr lang="es-ES" dirty="0" err="1"/>
              <a:t>samples</a:t>
            </a:r>
            <a:r>
              <a:rPr lang="es-ES" dirty="0"/>
              <a:t> more </a:t>
            </a:r>
            <a:r>
              <a:rPr lang="es-ES" dirty="0" err="1"/>
              <a:t>later</a:t>
            </a:r>
            <a:r>
              <a:rPr lang="es-ES" dirty="0"/>
              <a:t>, </a:t>
            </a:r>
            <a:r>
              <a:rPr lang="es-ES" dirty="0" err="1"/>
              <a:t>but</a:t>
            </a:r>
            <a:r>
              <a:rPr lang="es-ES" dirty="0"/>
              <a:t> can </a:t>
            </a:r>
            <a:r>
              <a:rPr lang="es-ES" dirty="0" err="1"/>
              <a:t>have</a:t>
            </a:r>
            <a:r>
              <a:rPr lang="es-ES" dirty="0"/>
              <a:t> </a:t>
            </a:r>
            <a:r>
              <a:rPr lang="es-ES" dirty="0" err="1"/>
              <a:t>just</a:t>
            </a:r>
            <a:r>
              <a:rPr lang="es-ES" dirty="0"/>
              <a:t> </a:t>
            </a:r>
            <a:r>
              <a:rPr lang="es-ES" dirty="0" err="1"/>
              <a:t>one</a:t>
            </a:r>
            <a:r>
              <a:rPr lang="es-ES" dirty="0"/>
              <a:t> </a:t>
            </a:r>
            <a:r>
              <a:rPr lang="es-ES" dirty="0" err="1"/>
              <a:t>class</a:t>
            </a:r>
            <a:r>
              <a:rPr lang="es-ES" dirty="0"/>
              <a:t> to </a:t>
            </a:r>
            <a:r>
              <a:rPr lang="es-ES" dirty="0" err="1"/>
              <a:t>implement</a:t>
            </a:r>
            <a:r>
              <a:rPr lang="es-ES" dirty="0"/>
              <a:t> </a:t>
            </a:r>
            <a:r>
              <a:rPr lang="es-ES" dirty="0" err="1"/>
              <a:t>the</a:t>
            </a:r>
            <a:r>
              <a:rPr lang="es-ES" dirty="0"/>
              <a:t> </a:t>
            </a:r>
            <a:r>
              <a:rPr lang="es-ES" dirty="0" err="1"/>
              <a:t>Handler</a:t>
            </a:r>
            <a:r>
              <a:rPr lang="es-ES" dirty="0"/>
              <a:t> </a:t>
            </a:r>
            <a:r>
              <a:rPr lang="es-ES" dirty="0" err="1"/>
              <a:t>while</a:t>
            </a:r>
            <a:r>
              <a:rPr lang="es-ES" dirty="0"/>
              <a:t> in </a:t>
            </a:r>
            <a:r>
              <a:rPr lang="es-ES" dirty="0" err="1"/>
              <a:t>Xamarin.Forms</a:t>
            </a:r>
            <a:r>
              <a:rPr lang="es-ES" dirty="0"/>
              <a:t> </a:t>
            </a:r>
            <a:r>
              <a:rPr lang="es-ES" dirty="0" err="1"/>
              <a:t>we</a:t>
            </a:r>
            <a:r>
              <a:rPr lang="es-ES" dirty="0"/>
              <a:t> </a:t>
            </a:r>
            <a:r>
              <a:rPr lang="es-ES" dirty="0" err="1"/>
              <a:t>used</a:t>
            </a:r>
            <a:r>
              <a:rPr lang="es-ES" dirty="0"/>
              <a:t> </a:t>
            </a:r>
            <a:r>
              <a:rPr lang="es-ES" dirty="0" err="1"/>
              <a:t>several</a:t>
            </a:r>
            <a:r>
              <a:rPr lang="es-ES" dirty="0"/>
              <a:t> </a:t>
            </a:r>
            <a:r>
              <a:rPr lang="es-ES" dirty="0" err="1"/>
              <a:t>projects</a:t>
            </a:r>
            <a:r>
              <a:rPr lang="es-ES" dirty="0"/>
              <a:t>, </a:t>
            </a:r>
            <a:r>
              <a:rPr lang="es-ES" dirty="0" err="1"/>
              <a:t>several</a:t>
            </a:r>
            <a:r>
              <a:rPr lang="es-ES" dirty="0"/>
              <a:t> clases, etc.</a:t>
            </a:r>
          </a:p>
          <a:p>
            <a:endParaRPr lang="es-ES" dirty="0"/>
          </a:p>
          <a:p>
            <a:r>
              <a:rPr lang="es-ES" dirty="0" err="1"/>
              <a:t>Finally</a:t>
            </a:r>
            <a:r>
              <a:rPr lang="es-ES" dirty="0"/>
              <a:t>, </a:t>
            </a:r>
            <a:r>
              <a:rPr lang="es-ES" dirty="0" err="1"/>
              <a:t>the</a:t>
            </a:r>
            <a:r>
              <a:rPr lang="es-ES" dirty="0"/>
              <a:t> </a:t>
            </a:r>
            <a:r>
              <a:rPr lang="es-ES" dirty="0" err="1"/>
              <a:t>mapper</a:t>
            </a:r>
            <a:r>
              <a:rPr lang="es-ES" dirty="0"/>
              <a:t> </a:t>
            </a:r>
            <a:r>
              <a:rPr lang="es-ES" dirty="0" err="1"/>
              <a:t>is</a:t>
            </a:r>
            <a:r>
              <a:rPr lang="es-ES" dirty="0"/>
              <a:t> </a:t>
            </a:r>
            <a:r>
              <a:rPr lang="es-ES" dirty="0" err="1"/>
              <a:t>just</a:t>
            </a:r>
            <a:r>
              <a:rPr lang="es-ES" dirty="0"/>
              <a:t> a </a:t>
            </a:r>
            <a:r>
              <a:rPr lang="es-ES" dirty="0" err="1"/>
              <a:t>dictionary</a:t>
            </a:r>
            <a:r>
              <a:rPr lang="es-ES" dirty="0"/>
              <a:t> of </a:t>
            </a:r>
            <a:r>
              <a:rPr lang="es-ES" dirty="0" err="1"/>
              <a:t>functions</a:t>
            </a:r>
            <a:r>
              <a:rPr lang="es-ES" dirty="0"/>
              <a:t>, so </a:t>
            </a:r>
            <a:r>
              <a:rPr lang="es-ES" dirty="0" err="1"/>
              <a:t>before</a:t>
            </a:r>
            <a:r>
              <a:rPr lang="es-ES" dirty="0"/>
              <a:t> </a:t>
            </a:r>
            <a:r>
              <a:rPr lang="es-ES" dirty="0" err="1"/>
              <a:t>when</a:t>
            </a:r>
            <a:r>
              <a:rPr lang="es-ES" dirty="0"/>
              <a:t> </a:t>
            </a:r>
            <a:r>
              <a:rPr lang="es-ES" dirty="0" err="1"/>
              <a:t>you</a:t>
            </a:r>
            <a:r>
              <a:rPr lang="es-ES" dirty="0"/>
              <a:t> </a:t>
            </a:r>
            <a:r>
              <a:rPr lang="es-ES" dirty="0" err="1"/>
              <a:t>saw</a:t>
            </a:r>
            <a:r>
              <a:rPr lang="es-ES" dirty="0"/>
              <a:t> </a:t>
            </a:r>
            <a:r>
              <a:rPr lang="es-ES" dirty="0" err="1"/>
              <a:t>the</a:t>
            </a:r>
            <a:r>
              <a:rPr lang="es-ES" dirty="0"/>
              <a:t> </a:t>
            </a:r>
            <a:r>
              <a:rPr lang="es-ES" dirty="0" err="1"/>
              <a:t>Xamarin.Forms</a:t>
            </a:r>
            <a:r>
              <a:rPr lang="es-ES" dirty="0"/>
              <a:t> </a:t>
            </a:r>
            <a:r>
              <a:rPr lang="es-ES" dirty="0" err="1"/>
              <a:t>property</a:t>
            </a:r>
            <a:r>
              <a:rPr lang="es-ES" dirty="0"/>
              <a:t> </a:t>
            </a:r>
            <a:r>
              <a:rPr lang="es-ES" dirty="0" err="1"/>
              <a:t>changed</a:t>
            </a:r>
            <a:r>
              <a:rPr lang="es-ES" dirty="0"/>
              <a:t> </a:t>
            </a:r>
            <a:r>
              <a:rPr lang="es-ES" dirty="0" err="1"/>
              <a:t>stuff</a:t>
            </a:r>
            <a:r>
              <a:rPr lang="es-ES" dirty="0"/>
              <a:t>, </a:t>
            </a:r>
            <a:r>
              <a:rPr lang="es-ES" dirty="0" err="1"/>
              <a:t>what</a:t>
            </a:r>
            <a:r>
              <a:rPr lang="es-ES" dirty="0"/>
              <a:t> </a:t>
            </a:r>
            <a:r>
              <a:rPr lang="es-ES" dirty="0" err="1"/>
              <a:t>was</a:t>
            </a:r>
            <a:r>
              <a:rPr lang="es-ES" dirty="0"/>
              <a:t> </a:t>
            </a:r>
            <a:r>
              <a:rPr lang="es-ES" dirty="0" err="1"/>
              <a:t>doing</a:t>
            </a:r>
            <a:r>
              <a:rPr lang="es-ES" dirty="0"/>
              <a:t> </a:t>
            </a:r>
            <a:r>
              <a:rPr lang="es-ES" dirty="0" err="1"/>
              <a:t>is</a:t>
            </a:r>
            <a:r>
              <a:rPr lang="es-ES" dirty="0"/>
              <a:t> </a:t>
            </a:r>
            <a:r>
              <a:rPr lang="es-ES" dirty="0" err="1"/>
              <a:t>just</a:t>
            </a:r>
            <a:r>
              <a:rPr lang="es-ES" dirty="0"/>
              <a:t> </a:t>
            </a:r>
            <a:r>
              <a:rPr lang="es-ES" dirty="0" err="1"/>
              <a:t>mapping</a:t>
            </a:r>
            <a:r>
              <a:rPr lang="es-ES" dirty="0"/>
              <a:t> </a:t>
            </a:r>
            <a:r>
              <a:rPr lang="es-ES" dirty="0" err="1"/>
              <a:t>string</a:t>
            </a:r>
            <a:r>
              <a:rPr lang="es-ES" dirty="0"/>
              <a:t> </a:t>
            </a:r>
            <a:r>
              <a:rPr lang="es-ES" dirty="0" err="1"/>
              <a:t>with</a:t>
            </a:r>
            <a:r>
              <a:rPr lang="es-ES" dirty="0"/>
              <a:t> </a:t>
            </a:r>
            <a:r>
              <a:rPr lang="es-ES" dirty="0" err="1"/>
              <a:t>methods</a:t>
            </a:r>
            <a:r>
              <a:rPr lang="es-ES" dirty="0"/>
              <a:t>. And </a:t>
            </a:r>
            <a:r>
              <a:rPr lang="es-ES" dirty="0" err="1"/>
              <a:t>is</a:t>
            </a:r>
            <a:r>
              <a:rPr lang="es-ES" dirty="0"/>
              <a:t> </a:t>
            </a:r>
            <a:r>
              <a:rPr lang="es-ES" dirty="0" err="1"/>
              <a:t>what</a:t>
            </a:r>
            <a:r>
              <a:rPr lang="es-ES" dirty="0"/>
              <a:t> </a:t>
            </a:r>
            <a:r>
              <a:rPr lang="es-ES" dirty="0" err="1"/>
              <a:t>the</a:t>
            </a:r>
            <a:r>
              <a:rPr lang="es-ES" dirty="0"/>
              <a:t> </a:t>
            </a:r>
            <a:r>
              <a:rPr lang="es-ES" dirty="0" err="1"/>
              <a:t>mapper</a:t>
            </a:r>
            <a:r>
              <a:rPr lang="es-ES" dirty="0"/>
              <a:t> </a:t>
            </a:r>
            <a:r>
              <a:rPr lang="es-ES" dirty="0" err="1"/>
              <a:t>is</a:t>
            </a:r>
            <a:r>
              <a:rPr lang="es-ES" dirty="0"/>
              <a:t> </a:t>
            </a:r>
            <a:r>
              <a:rPr lang="es-ES" dirty="0" err="1"/>
              <a:t>doing</a:t>
            </a:r>
            <a:r>
              <a:rPr lang="es-ES" dirty="0"/>
              <a:t> </a:t>
            </a:r>
            <a:r>
              <a:rPr lang="es-ES" dirty="0" err="1"/>
              <a:t>but</a:t>
            </a:r>
            <a:r>
              <a:rPr lang="es-ES" dirty="0"/>
              <a:t> </a:t>
            </a:r>
            <a:r>
              <a:rPr lang="es-ES" dirty="0" err="1"/>
              <a:t>standarizing</a:t>
            </a:r>
            <a:r>
              <a:rPr lang="es-ES" dirty="0"/>
              <a:t> </a:t>
            </a:r>
            <a:r>
              <a:rPr lang="es-ES" dirty="0" err="1"/>
              <a:t>that</a:t>
            </a:r>
            <a:r>
              <a:rPr lang="es-ES" dirty="0"/>
              <a:t> to use a </a:t>
            </a:r>
            <a:r>
              <a:rPr lang="es-ES" dirty="0" err="1"/>
              <a:t>structure</a:t>
            </a:r>
            <a:r>
              <a:rPr lang="es-ES" dirty="0"/>
              <a:t> and </a:t>
            </a:r>
            <a:r>
              <a:rPr lang="es-ES" dirty="0" err="1"/>
              <a:t>something</a:t>
            </a:r>
            <a:r>
              <a:rPr lang="es-ES" dirty="0"/>
              <a:t> </a:t>
            </a:r>
            <a:r>
              <a:rPr lang="es-ES" dirty="0" err="1"/>
              <a:t>much</a:t>
            </a:r>
            <a:r>
              <a:rPr lang="es-ES" dirty="0"/>
              <a:t> more </a:t>
            </a:r>
            <a:r>
              <a:rPr lang="es-ES" dirty="0" err="1"/>
              <a:t>pluggable</a:t>
            </a:r>
            <a:r>
              <a:rPr lang="es-ES" dirty="0"/>
              <a:t>.  </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5:54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50827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So, a </a:t>
            </a:r>
            <a:r>
              <a:rPr lang="es-ES" dirty="0" err="1"/>
              <a:t>quick</a:t>
            </a:r>
            <a:r>
              <a:rPr lang="es-ES" dirty="0"/>
              <a:t> </a:t>
            </a:r>
            <a:r>
              <a:rPr lang="es-ES" dirty="0" err="1"/>
              <a:t>summary</a:t>
            </a:r>
            <a:r>
              <a:rPr lang="es-ES" dirty="0"/>
              <a:t> </a:t>
            </a:r>
            <a:r>
              <a:rPr lang="es-ES" dirty="0" err="1"/>
              <a:t>before</a:t>
            </a:r>
            <a:r>
              <a:rPr lang="es-ES" dirty="0"/>
              <a:t> </a:t>
            </a:r>
            <a:r>
              <a:rPr lang="es-ES" dirty="0" err="1"/>
              <a:t>jump</a:t>
            </a:r>
            <a:r>
              <a:rPr lang="es-ES" dirty="0"/>
              <a:t> to </a:t>
            </a:r>
            <a:r>
              <a:rPr lang="es-ES" dirty="0" err="1"/>
              <a:t>code</a:t>
            </a:r>
            <a:r>
              <a:rPr lang="es-ES" dirty="0"/>
              <a:t>. </a:t>
            </a:r>
            <a:r>
              <a:rPr lang="es-ES" dirty="0" err="1"/>
              <a:t>The</a:t>
            </a:r>
            <a:r>
              <a:rPr lang="es-ES" dirty="0"/>
              <a:t> </a:t>
            </a:r>
            <a:r>
              <a:rPr lang="es-ES" dirty="0" err="1"/>
              <a:t>Handlers</a:t>
            </a:r>
            <a:r>
              <a:rPr lang="es-ES" dirty="0"/>
              <a:t> are </a:t>
            </a:r>
            <a:r>
              <a:rPr lang="es-ES" dirty="0" err="1"/>
              <a:t>just</a:t>
            </a:r>
            <a:r>
              <a:rPr lang="es-ES" dirty="0"/>
              <a:t> a </a:t>
            </a:r>
            <a:r>
              <a:rPr lang="es-ES" dirty="0" err="1"/>
              <a:t>reorganization</a:t>
            </a:r>
            <a:r>
              <a:rPr lang="es-ES" dirty="0"/>
              <a:t>, </a:t>
            </a:r>
            <a:r>
              <a:rPr lang="es-ES" dirty="0" err="1"/>
              <a:t>we</a:t>
            </a:r>
            <a:r>
              <a:rPr lang="es-ES" dirty="0"/>
              <a:t> are </a:t>
            </a:r>
            <a:r>
              <a:rPr lang="es-ES" dirty="0" err="1"/>
              <a:t>creating</a:t>
            </a:r>
            <a:r>
              <a:rPr lang="es-ES" dirty="0"/>
              <a:t> </a:t>
            </a:r>
            <a:r>
              <a:rPr lang="es-ES" dirty="0" err="1"/>
              <a:t>some</a:t>
            </a:r>
            <a:r>
              <a:rPr lang="es-ES" dirty="0"/>
              <a:t> new interfaces to </a:t>
            </a:r>
            <a:r>
              <a:rPr lang="es-ES" dirty="0" err="1"/>
              <a:t>allow</a:t>
            </a:r>
            <a:r>
              <a:rPr lang="es-ES" dirty="0"/>
              <a:t> </a:t>
            </a:r>
            <a:r>
              <a:rPr lang="es-ES" dirty="0" err="1"/>
              <a:t>some</a:t>
            </a:r>
            <a:r>
              <a:rPr lang="es-ES" dirty="0"/>
              <a:t> </a:t>
            </a:r>
            <a:r>
              <a:rPr lang="es-ES" dirty="0" err="1"/>
              <a:t>basic</a:t>
            </a:r>
            <a:r>
              <a:rPr lang="es-ES" dirty="0"/>
              <a:t> </a:t>
            </a:r>
            <a:r>
              <a:rPr lang="es-ES" dirty="0" err="1"/>
              <a:t>changes</a:t>
            </a:r>
            <a:r>
              <a:rPr lang="es-ES" dirty="0"/>
              <a:t> in </a:t>
            </a:r>
            <a:r>
              <a:rPr lang="es-ES" dirty="0" err="1"/>
              <a:t>how</a:t>
            </a:r>
            <a:r>
              <a:rPr lang="es-ES" dirty="0"/>
              <a:t> </a:t>
            </a:r>
            <a:r>
              <a:rPr lang="es-ES" dirty="0" err="1"/>
              <a:t>the</a:t>
            </a:r>
            <a:r>
              <a:rPr lang="es-ES" dirty="0"/>
              <a:t> </a:t>
            </a:r>
            <a:r>
              <a:rPr lang="es-ES" dirty="0" err="1"/>
              <a:t>renderers</a:t>
            </a:r>
            <a:r>
              <a:rPr lang="es-ES" dirty="0"/>
              <a:t> are </a:t>
            </a:r>
            <a:r>
              <a:rPr lang="es-ES" dirty="0" err="1"/>
              <a:t>created</a:t>
            </a:r>
            <a:r>
              <a:rPr lang="es-ES" dirty="0"/>
              <a:t> and </a:t>
            </a:r>
            <a:r>
              <a:rPr lang="es-ES" dirty="0" err="1"/>
              <a:t>how</a:t>
            </a:r>
            <a:r>
              <a:rPr lang="es-ES" dirty="0"/>
              <a:t> </a:t>
            </a:r>
            <a:r>
              <a:rPr lang="es-ES" dirty="0" err="1"/>
              <a:t>the</a:t>
            </a:r>
            <a:r>
              <a:rPr lang="es-ES" dirty="0"/>
              <a:t> </a:t>
            </a:r>
            <a:r>
              <a:rPr lang="es-ES" dirty="0" err="1"/>
              <a:t>layouts</a:t>
            </a:r>
            <a:r>
              <a:rPr lang="es-ES" dirty="0"/>
              <a:t> </a:t>
            </a:r>
            <a:r>
              <a:rPr lang="es-ES" dirty="0" err="1"/>
              <a:t>manage</a:t>
            </a:r>
            <a:r>
              <a:rPr lang="es-ES" dirty="0"/>
              <a:t> </a:t>
            </a:r>
            <a:r>
              <a:rPr lang="es-ES" dirty="0" err="1"/>
              <a:t>the</a:t>
            </a:r>
            <a:r>
              <a:rPr lang="es-ES" dirty="0"/>
              <a:t> </a:t>
            </a:r>
            <a:r>
              <a:rPr lang="es-ES" dirty="0" err="1"/>
              <a:t>native</a:t>
            </a:r>
            <a:r>
              <a:rPr lang="es-ES" dirty="0"/>
              <a:t> </a:t>
            </a:r>
            <a:r>
              <a:rPr lang="es-ES" dirty="0" err="1"/>
              <a:t>views</a:t>
            </a:r>
            <a:r>
              <a:rPr lang="es-ES" dirty="0"/>
              <a:t>; and </a:t>
            </a:r>
            <a:r>
              <a:rPr lang="es-ES" dirty="0" err="1"/>
              <a:t>also</a:t>
            </a:r>
            <a:r>
              <a:rPr lang="es-ES" dirty="0"/>
              <a:t> créate </a:t>
            </a:r>
            <a:r>
              <a:rPr lang="es-ES" dirty="0" err="1"/>
              <a:t>the</a:t>
            </a:r>
            <a:r>
              <a:rPr lang="es-ES" dirty="0"/>
              <a:t> </a:t>
            </a:r>
            <a:r>
              <a:rPr lang="es-ES" dirty="0" err="1"/>
              <a:t>mapper</a:t>
            </a:r>
            <a:r>
              <a:rPr lang="es-ES" dirty="0"/>
              <a:t> concept to </a:t>
            </a:r>
            <a:r>
              <a:rPr lang="es-ES" dirty="0" err="1"/>
              <a:t>allow</a:t>
            </a:r>
            <a:r>
              <a:rPr lang="es-ES" dirty="0"/>
              <a:t> more </a:t>
            </a:r>
            <a:r>
              <a:rPr lang="es-ES" dirty="0" err="1"/>
              <a:t>options</a:t>
            </a:r>
            <a:r>
              <a:rPr lang="es-ES" dirty="0"/>
              <a:t> to </a:t>
            </a:r>
            <a:r>
              <a:rPr lang="es-ES" dirty="0" err="1"/>
              <a:t>extend</a:t>
            </a:r>
            <a:r>
              <a:rPr lang="es-ES" dirty="0"/>
              <a:t>, and </a:t>
            </a:r>
            <a:r>
              <a:rPr lang="es-ES" dirty="0" err="1"/>
              <a:t>finally</a:t>
            </a:r>
            <a:r>
              <a:rPr lang="es-ES" dirty="0"/>
              <a:t>; </a:t>
            </a:r>
            <a:r>
              <a:rPr lang="es-ES" dirty="0" err="1"/>
              <a:t>move</a:t>
            </a:r>
            <a:r>
              <a:rPr lang="es-ES" dirty="0"/>
              <a:t> </a:t>
            </a:r>
            <a:r>
              <a:rPr lang="es-ES" dirty="0" err="1"/>
              <a:t>the</a:t>
            </a:r>
            <a:r>
              <a:rPr lang="es-ES" dirty="0"/>
              <a:t> </a:t>
            </a:r>
            <a:r>
              <a:rPr lang="es-ES" dirty="0" err="1"/>
              <a:t>logic</a:t>
            </a:r>
            <a:r>
              <a:rPr lang="es-ES" dirty="0"/>
              <a:t> </a:t>
            </a:r>
            <a:r>
              <a:rPr lang="es-ES" dirty="0" err="1"/>
              <a:t>used</a:t>
            </a:r>
            <a:r>
              <a:rPr lang="es-ES" dirty="0"/>
              <a:t> to </a:t>
            </a:r>
            <a:r>
              <a:rPr lang="es-ES" dirty="0" err="1"/>
              <a:t>update</a:t>
            </a:r>
            <a:r>
              <a:rPr lang="es-ES" dirty="0"/>
              <a:t> </a:t>
            </a:r>
            <a:r>
              <a:rPr lang="es-ES" dirty="0" err="1"/>
              <a:t>native</a:t>
            </a:r>
            <a:r>
              <a:rPr lang="es-ES" dirty="0"/>
              <a:t> </a:t>
            </a:r>
            <a:r>
              <a:rPr lang="es-ES" dirty="0" err="1"/>
              <a:t>views</a:t>
            </a:r>
            <a:r>
              <a:rPr lang="es-ES" dirty="0"/>
              <a:t> to </a:t>
            </a:r>
            <a:r>
              <a:rPr lang="es-ES" dirty="0" err="1"/>
              <a:t>extensions</a:t>
            </a:r>
            <a:r>
              <a:rPr lang="es-ES" dirty="0"/>
              <a:t> </a:t>
            </a:r>
            <a:r>
              <a:rPr lang="es-ES" dirty="0" err="1"/>
              <a:t>methods</a:t>
            </a:r>
            <a:r>
              <a:rPr lang="es-ES" dirty="0"/>
              <a:t>.</a:t>
            </a:r>
          </a:p>
          <a:p>
            <a:endParaRPr lang="es-ES" dirty="0"/>
          </a:p>
          <a:p>
            <a:r>
              <a:rPr lang="es-ES" dirty="0" err="1"/>
              <a:t>We</a:t>
            </a:r>
            <a:r>
              <a:rPr lang="es-ES" dirty="0"/>
              <a:t> are </a:t>
            </a:r>
            <a:r>
              <a:rPr lang="es-ES" dirty="0" err="1"/>
              <a:t>taking</a:t>
            </a:r>
            <a:r>
              <a:rPr lang="es-ES" dirty="0"/>
              <a:t> </a:t>
            </a:r>
            <a:r>
              <a:rPr lang="es-ES" dirty="0" err="1"/>
              <a:t>all</a:t>
            </a:r>
            <a:r>
              <a:rPr lang="es-ES" dirty="0"/>
              <a:t> </a:t>
            </a:r>
            <a:r>
              <a:rPr lang="es-ES" dirty="0" err="1"/>
              <a:t>the</a:t>
            </a:r>
            <a:r>
              <a:rPr lang="es-ES" dirty="0"/>
              <a:t> </a:t>
            </a:r>
            <a:r>
              <a:rPr lang="es-ES" dirty="0" err="1"/>
              <a:t>renderers</a:t>
            </a:r>
            <a:r>
              <a:rPr lang="es-ES" dirty="0"/>
              <a:t> and </a:t>
            </a:r>
            <a:r>
              <a:rPr lang="es-ES" dirty="0" err="1"/>
              <a:t>converting</a:t>
            </a:r>
            <a:r>
              <a:rPr lang="es-ES" dirty="0"/>
              <a:t> </a:t>
            </a:r>
            <a:r>
              <a:rPr lang="es-ES" dirty="0" err="1"/>
              <a:t>them</a:t>
            </a:r>
            <a:r>
              <a:rPr lang="es-ES" dirty="0"/>
              <a:t> to créate a more </a:t>
            </a:r>
            <a:r>
              <a:rPr lang="es-ES" dirty="0" err="1"/>
              <a:t>consistent</a:t>
            </a:r>
            <a:r>
              <a:rPr lang="es-ES" dirty="0"/>
              <a:t> API.</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5:54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231560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Relying on event handlers to orchestrate behavior and property changes</a:t>
            </a:r>
          </a:p>
          <a:p>
            <a:r>
              <a:rPr lang="en-US"/>
              <a:t>Lots of boilerplate code</a:t>
            </a:r>
          </a:p>
          <a:p>
            <a:r>
              <a:rPr lang="en-US"/>
              <a:t>Tons of knowledge required about order of events, both on the platform side and on the Xamarin.Forms side (</a:t>
            </a:r>
            <a:r>
              <a:rPr lang="en-US" err="1"/>
              <a:t>i.e</a:t>
            </a:r>
            <a:r>
              <a:rPr lang="en-US"/>
              <a:t>,, Does this need to happen on </a:t>
            </a:r>
            <a:r>
              <a:rPr lang="en-US" err="1"/>
              <a:t>ElementChanged</a:t>
            </a:r>
            <a:r>
              <a:rPr lang="en-US"/>
              <a:t>? What about </a:t>
            </a:r>
            <a:r>
              <a:rPr lang="en-US" err="1"/>
              <a:t>ElementPropertyChanged</a:t>
            </a:r>
            <a:r>
              <a:rPr lang="en-US"/>
              <a:t>?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11/20/20 5:54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517043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actually have to make this specific to iOS. You could actually make an extension method that changes the background color for each platform, and this mapping can live in one shared partial class…even less code!</a:t>
            </a:r>
          </a:p>
          <a:p>
            <a:r>
              <a:rPr lang="en-US" dirty="0"/>
              <a:t>Way easier to unit test, much less specific knowledge required about the inner workings of Maui to do something simple as change a color.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11/20/20 5:54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216983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11/20/20 5:54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517910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882" b="0" i="0" u="none" strike="noStrike" kern="1200" dirty="0" err="1">
                <a:solidFill>
                  <a:schemeClr val="tx1"/>
                </a:solidFill>
                <a:effectLst/>
                <a:latin typeface="Segoe UI Light" pitchFamily="34" charset="0"/>
                <a:ea typeface="+mn-ea"/>
                <a:cs typeface="+mn-cs"/>
              </a:rPr>
              <a:t>Button</a:t>
            </a:r>
            <a:r>
              <a:rPr lang="es-ES" sz="882" b="0" i="0" u="none" strike="noStrike" kern="1200" dirty="0">
                <a:solidFill>
                  <a:schemeClr val="tx1"/>
                </a:solidFill>
                <a:effectLst/>
                <a:latin typeface="Segoe UI Light" pitchFamily="34" charset="0"/>
                <a:ea typeface="+mn-ea"/>
                <a:cs typeface="+mn-cs"/>
              </a:rPr>
              <a:t> can be </a:t>
            </a:r>
            <a:r>
              <a:rPr lang="es-ES" sz="882" b="0" i="0" u="none" strike="noStrike" kern="1200" dirty="0" err="1">
                <a:solidFill>
                  <a:schemeClr val="tx1"/>
                </a:solidFill>
                <a:effectLst/>
                <a:latin typeface="Segoe UI Light" pitchFamily="34" charset="0"/>
                <a:ea typeface="+mn-ea"/>
                <a:cs typeface="+mn-cs"/>
              </a:rPr>
              <a:t>registered</a:t>
            </a:r>
            <a:r>
              <a:rPr lang="es-ES" sz="882" b="0" i="0" u="none" strike="noStrike" kern="1200" dirty="0">
                <a:solidFill>
                  <a:schemeClr val="tx1"/>
                </a:solidFill>
                <a:effectLst/>
                <a:latin typeface="Segoe UI Light" pitchFamily="34" charset="0"/>
                <a:ea typeface="+mn-ea"/>
                <a:cs typeface="+mn-cs"/>
              </a:rPr>
              <a:t> to </a:t>
            </a:r>
            <a:r>
              <a:rPr lang="es-ES" sz="882" b="0" i="0" u="none" strike="noStrike" kern="1200" dirty="0" err="1">
                <a:solidFill>
                  <a:schemeClr val="tx1"/>
                </a:solidFill>
                <a:effectLst/>
                <a:latin typeface="Segoe UI Light" pitchFamily="34" charset="0"/>
                <a:ea typeface="+mn-ea"/>
                <a:cs typeface="+mn-cs"/>
              </a:rPr>
              <a:t>either</a:t>
            </a:r>
            <a:r>
              <a:rPr lang="es-ES" sz="882" b="0" i="0" u="none" strike="noStrike" kern="1200" dirty="0">
                <a:solidFill>
                  <a:schemeClr val="tx1"/>
                </a:solidFill>
                <a:effectLst/>
                <a:latin typeface="Segoe UI Light" pitchFamily="34" charset="0"/>
                <a:ea typeface="+mn-ea"/>
                <a:cs typeface="+mn-cs"/>
              </a:rPr>
              <a:t> a </a:t>
            </a:r>
            <a:r>
              <a:rPr lang="es-ES" sz="882" b="0" i="0" u="none" strike="noStrike" kern="1200" dirty="0" err="1">
                <a:solidFill>
                  <a:schemeClr val="tx1"/>
                </a:solidFill>
                <a:effectLst/>
                <a:latin typeface="Segoe UI Light" pitchFamily="34" charset="0"/>
                <a:ea typeface="+mn-ea"/>
                <a:cs typeface="+mn-cs"/>
              </a:rPr>
              <a:t>Handler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or</a:t>
            </a:r>
            <a:r>
              <a:rPr lang="es-ES" sz="882" b="0" i="0" u="none" strike="noStrike" kern="1200" dirty="0">
                <a:solidFill>
                  <a:schemeClr val="tx1"/>
                </a:solidFill>
                <a:effectLst/>
                <a:latin typeface="Segoe UI Light" pitchFamily="34" charset="0"/>
                <a:ea typeface="+mn-ea"/>
                <a:cs typeface="+mn-cs"/>
              </a:rPr>
              <a:t> a </a:t>
            </a:r>
            <a:r>
              <a:rPr lang="es-ES" sz="882" b="0" i="0" u="none" strike="noStrike" kern="1200" dirty="0" err="1">
                <a:solidFill>
                  <a:schemeClr val="tx1"/>
                </a:solidFill>
                <a:effectLst/>
                <a:latin typeface="Segoe UI Light" pitchFamily="34" charset="0"/>
                <a:ea typeface="+mn-ea"/>
                <a:cs typeface="+mn-cs"/>
              </a:rPr>
              <a:t>Renderer</a:t>
            </a:r>
            <a:r>
              <a:rPr lang="es-ES" sz="882" b="0" i="0" u="none" strike="noStrike" kern="1200" dirty="0">
                <a:solidFill>
                  <a:schemeClr val="tx1"/>
                </a:solidFill>
                <a:effectLst/>
                <a:latin typeface="Segoe UI Light" pitchFamily="34" charset="0"/>
                <a:ea typeface="+mn-ea"/>
                <a:cs typeface="+mn-cs"/>
              </a:rPr>
              <a:t> and </a:t>
            </a:r>
            <a:r>
              <a:rPr lang="es-ES" sz="882" b="0" i="0" u="none" strike="noStrike" kern="1200" dirty="0" err="1">
                <a:solidFill>
                  <a:schemeClr val="tx1"/>
                </a:solidFill>
                <a:effectLst/>
                <a:latin typeface="Segoe UI Light" pitchFamily="34" charset="0"/>
                <a:ea typeface="+mn-ea"/>
                <a:cs typeface="+mn-cs"/>
              </a:rPr>
              <a:t>the</a:t>
            </a:r>
            <a:r>
              <a:rPr lang="es-ES" sz="882" b="0" i="0" u="none" strike="noStrike" kern="1200" dirty="0">
                <a:solidFill>
                  <a:schemeClr val="tx1"/>
                </a:solidFill>
                <a:effectLst/>
                <a:latin typeface="Segoe UI Light" pitchFamily="34" charset="0"/>
                <a:ea typeface="+mn-ea"/>
                <a:cs typeface="+mn-cs"/>
              </a:rPr>
              <a:t> registrar </a:t>
            </a:r>
            <a:r>
              <a:rPr lang="es-ES" sz="882" b="0" i="0" u="none" strike="noStrike" kern="1200" dirty="0" err="1">
                <a:solidFill>
                  <a:schemeClr val="tx1"/>
                </a:solidFill>
                <a:effectLst/>
                <a:latin typeface="Segoe UI Light" pitchFamily="34" charset="0"/>
                <a:ea typeface="+mn-ea"/>
                <a:cs typeface="+mn-cs"/>
              </a:rPr>
              <a:t>will</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react</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accordingly</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The</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ContentPage</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calls</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CreateRenderer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on</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its</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content</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which</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will</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return</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an</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IVisualElementRenderer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If</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the</a:t>
            </a:r>
            <a:r>
              <a:rPr lang="es-ES" sz="882" b="0" i="0" u="none" strike="noStrike" kern="1200" dirty="0">
                <a:solidFill>
                  <a:schemeClr val="tx1"/>
                </a:solidFill>
                <a:effectLst/>
                <a:latin typeface="Segoe UI Light" pitchFamily="34" charset="0"/>
                <a:ea typeface="+mn-ea"/>
                <a:cs typeface="+mn-cs"/>
              </a:rPr>
              <a:t> Content </a:t>
            </a:r>
            <a:r>
              <a:rPr lang="es-ES" sz="882" b="0" i="0" u="none" strike="noStrike" kern="1200" dirty="0" err="1">
                <a:solidFill>
                  <a:schemeClr val="tx1"/>
                </a:solidFill>
                <a:effectLst/>
                <a:latin typeface="Segoe UI Light" pitchFamily="34" charset="0"/>
                <a:ea typeface="+mn-ea"/>
                <a:cs typeface="+mn-cs"/>
              </a:rPr>
              <a:t>is</a:t>
            </a:r>
            <a:r>
              <a:rPr lang="es-ES" sz="882" b="0" i="0" u="none" strike="noStrike" kern="1200" dirty="0">
                <a:solidFill>
                  <a:schemeClr val="tx1"/>
                </a:solidFill>
                <a:effectLst/>
                <a:latin typeface="Segoe UI Light" pitchFamily="34" charset="0"/>
                <a:ea typeface="+mn-ea"/>
                <a:cs typeface="+mn-cs"/>
              </a:rPr>
              <a:t> of </a:t>
            </a:r>
            <a:r>
              <a:rPr lang="es-ES" sz="882" b="0" i="0" u="none" strike="noStrike" kern="1200" dirty="0" err="1">
                <a:solidFill>
                  <a:schemeClr val="tx1"/>
                </a:solidFill>
                <a:effectLst/>
                <a:latin typeface="Segoe UI Light" pitchFamily="34" charset="0"/>
                <a:ea typeface="+mn-ea"/>
                <a:cs typeface="+mn-cs"/>
              </a:rPr>
              <a:t>type</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IViewHandler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then</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it</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gets</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wrapped</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with</a:t>
            </a:r>
            <a:r>
              <a:rPr lang="es-ES" sz="882" b="0" i="0" u="none" strike="noStrike" kern="1200" dirty="0">
                <a:solidFill>
                  <a:schemeClr val="tx1"/>
                </a:solidFill>
                <a:effectLst/>
                <a:latin typeface="Segoe UI Light" pitchFamily="34" charset="0"/>
                <a:ea typeface="+mn-ea"/>
                <a:cs typeface="+mn-cs"/>
              </a:rPr>
              <a:t> a </a:t>
            </a:r>
            <a:r>
              <a:rPr lang="es-ES" sz="882" b="0" i="0" u="none" strike="noStrike" kern="1200" dirty="0" err="1">
                <a:solidFill>
                  <a:schemeClr val="tx1"/>
                </a:solidFill>
                <a:effectLst/>
                <a:latin typeface="Segoe UI Light" pitchFamily="34" charset="0"/>
                <a:ea typeface="+mn-ea"/>
                <a:cs typeface="+mn-cs"/>
              </a:rPr>
              <a:t>HandlerToRendererShim</a:t>
            </a:r>
            <a:r>
              <a:rPr lang="es-ES" sz="882" b="0" i="0" u="none" strike="noStrike" kern="1200" dirty="0">
                <a:solidFill>
                  <a:schemeClr val="tx1"/>
                </a:solidFill>
                <a:effectLst/>
                <a:latin typeface="Segoe UI Light" pitchFamily="34" charset="0"/>
                <a:ea typeface="+mn-ea"/>
                <a:cs typeface="+mn-cs"/>
              </a:rPr>
              <a:t> so </a:t>
            </a:r>
            <a:r>
              <a:rPr lang="es-ES" sz="882" b="0" i="0" u="none" strike="noStrike" kern="1200" dirty="0" err="1">
                <a:solidFill>
                  <a:schemeClr val="tx1"/>
                </a:solidFill>
                <a:effectLst/>
                <a:latin typeface="Segoe UI Light" pitchFamily="34" charset="0"/>
                <a:ea typeface="+mn-ea"/>
                <a:cs typeface="+mn-cs"/>
              </a:rPr>
              <a:t>that</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ContentPage</a:t>
            </a:r>
            <a:r>
              <a:rPr lang="es-ES" sz="882" b="0" i="0" u="none" strike="noStrike" kern="1200" dirty="0">
                <a:solidFill>
                  <a:schemeClr val="tx1"/>
                </a:solidFill>
                <a:effectLst/>
                <a:latin typeface="Segoe UI Light" pitchFamily="34" charset="0"/>
                <a:ea typeface="+mn-ea"/>
                <a:cs typeface="+mn-cs"/>
              </a:rPr>
              <a:t> can </a:t>
            </a:r>
            <a:r>
              <a:rPr lang="es-ES" sz="882" b="0" i="0" u="none" strike="noStrike" kern="1200" dirty="0" err="1">
                <a:solidFill>
                  <a:schemeClr val="tx1"/>
                </a:solidFill>
                <a:effectLst/>
                <a:latin typeface="Segoe UI Light" pitchFamily="34" charset="0"/>
                <a:ea typeface="+mn-ea"/>
                <a:cs typeface="+mn-cs"/>
              </a:rPr>
              <a:t>still</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render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the</a:t>
            </a:r>
            <a:r>
              <a:rPr lang="es-ES" sz="882" b="0" i="0" u="none" strike="noStrike" kern="1200" dirty="0">
                <a:solidFill>
                  <a:schemeClr val="tx1"/>
                </a:solidFill>
                <a:effectLst/>
                <a:latin typeface="Segoe UI Light" pitchFamily="34" charset="0"/>
                <a:ea typeface="+mn-ea"/>
                <a:cs typeface="+mn-cs"/>
              </a:rPr>
              <a:t> control </a:t>
            </a:r>
            <a:r>
              <a:rPr lang="es-ES" sz="882" b="0" i="0" u="none" strike="noStrike" kern="1200" dirty="0" err="1">
                <a:solidFill>
                  <a:schemeClr val="tx1"/>
                </a:solidFill>
                <a:effectLst/>
                <a:latin typeface="Segoe UI Light" pitchFamily="34" charset="0"/>
                <a:ea typeface="+mn-ea"/>
                <a:cs typeface="+mn-cs"/>
              </a:rPr>
              <a:t>successfully</a:t>
            </a:r>
            <a:r>
              <a:rPr lang="es-ES" sz="882" b="0" i="0" u="none" strike="noStrike" kern="1200" dirty="0">
                <a:solidFill>
                  <a:schemeClr val="tx1"/>
                </a:solidFill>
                <a:effectLst/>
                <a:latin typeface="Segoe UI Light" pitchFamily="34" charset="0"/>
                <a:ea typeface="+mn-ea"/>
                <a:cs typeface="+mn-cs"/>
              </a:rPr>
              <a:t>.</a:t>
            </a:r>
            <a:endParaRPr lang="es-E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5:54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566123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Animated slide</a:t>
            </a:r>
          </a:p>
          <a:p>
            <a:endParaRPr lang="en-US" i="1"/>
          </a:p>
          <a:p>
            <a:pPr marL="0" marR="0"/>
            <a:r>
              <a:rPr lang="en-US" sz="1800" b="1">
                <a:solidFill>
                  <a:srgbClr val="000000"/>
                </a:solidFill>
                <a:effectLst/>
                <a:latin typeface="Calibri" panose="020F0502020204030204" pitchFamily="34" charset="0"/>
                <a:ea typeface="Calibri" panose="020F0502020204030204" pitchFamily="34" charset="0"/>
              </a:rPr>
              <a:t>Our vision for one .NET is to simplify the platform and choices for .NET developers and provide a single stack that supports the best of breed solutions for all modern workloads. </a:t>
            </a:r>
          </a:p>
          <a:p>
            <a:pPr marL="0" marR="0"/>
            <a:endParaRPr lang="en-US" sz="1800">
              <a:solidFill>
                <a:srgbClr val="000000"/>
              </a:solidFill>
              <a:effectLst/>
              <a:latin typeface="Calibri" panose="020F0502020204030204" pitchFamily="34" charset="0"/>
              <a:ea typeface="Calibri" panose="020F0502020204030204" pitchFamily="34" charset="0"/>
            </a:endParaRPr>
          </a:p>
          <a:p>
            <a:pPr marL="0" marR="0"/>
            <a:r>
              <a:rPr lang="en-US" sz="1800">
                <a:solidFill>
                  <a:srgbClr val="000000"/>
                </a:solidFill>
                <a:effectLst/>
                <a:latin typeface="Calibri" panose="020F0502020204030204" pitchFamily="34" charset="0"/>
                <a:ea typeface="Calibri" panose="020F0502020204030204" pitchFamily="34" charset="0"/>
              </a:rPr>
              <a:t>Last year at Build, we laid out our vision for one .NET starting with .NET 5. We said we would take .NET Core and Mono/Xamarin implementations and unify them into one base class library (BCL) and toolchain (SDK). In the wake of the global health pandemic,</a:t>
            </a:r>
            <a:r>
              <a:rPr lang="en-US" sz="1800">
                <a:solidFill>
                  <a:srgbClr val="4C4C51"/>
                </a:solidFill>
                <a:effectLst/>
                <a:latin typeface="Segoe UI" panose="020B0502040204020203" pitchFamily="34" charset="0"/>
                <a:ea typeface="Calibri" panose="020F0502020204030204" pitchFamily="34" charset="0"/>
              </a:rPr>
              <a:t> </a:t>
            </a:r>
            <a:r>
              <a:rPr lang="en-US" sz="1800">
                <a:solidFill>
                  <a:srgbClr val="000000"/>
                </a:solidFill>
                <a:effectLst/>
                <a:latin typeface="Calibri" panose="020F0502020204030204" pitchFamily="34" charset="0"/>
                <a:ea typeface="Calibri" panose="020F0502020204030204" pitchFamily="34" charset="0"/>
              </a:rPr>
              <a:t>we have had to adapt to the changing needs of our customers and provide the support needed to assist with smooth operations. Our efforts continue to be anchored in helping our customers address their most urgent needs. As a result, we expect these features to be available in preview for the .NET 5 release but the unification will be truly completed with .NET 6, our Long-Term Support (LTS) release.</a:t>
            </a: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a:solidFill>
                  <a:srgbClr val="000000"/>
                </a:solidFill>
                <a:effectLst/>
                <a:latin typeface="Calibri" panose="020F0502020204030204" pitchFamily="34" charset="0"/>
                <a:ea typeface="Calibri" panose="020F0502020204030204" pitchFamily="34" charset="0"/>
              </a:rPr>
              <a:t> </a:t>
            </a:r>
            <a:r>
              <a:rPr lang="en-US" sz="1800" b="1">
                <a:solidFill>
                  <a:srgbClr val="000000"/>
                </a:solidFill>
                <a:effectLst/>
                <a:latin typeface="Calibri" panose="020F0502020204030204" pitchFamily="34" charset="0"/>
                <a:ea typeface="Calibri" panose="020F0502020204030204" pitchFamily="34" charset="0"/>
              </a:rPr>
              <a:t>Our vision has not changed, but our timeline has.</a:t>
            </a:r>
            <a:endParaRPr lang="en-US" sz="1800" b="1">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.NET 5 will have several cloud &amp; web investments, such as smaller, faster, single file EXEs that use less memory which are appropriate for microservices and containerized applications across operating systems. We will continue to build on the work we have done.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We are still committed to one .NET platform and delivering a quality .NET 5 release to our millions of users in November this year. You will continue to see a wave of innovation happening with multiple previews along the way on the journey to one .NET.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935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All</a:t>
            </a:r>
            <a:r>
              <a:rPr lang="es-ES" dirty="0"/>
              <a:t> </a:t>
            </a:r>
            <a:r>
              <a:rPr lang="es-ES" dirty="0" err="1"/>
              <a:t>this</a:t>
            </a:r>
            <a:r>
              <a:rPr lang="es-ES" dirty="0"/>
              <a:t> </a:t>
            </a:r>
            <a:r>
              <a:rPr lang="es-ES" dirty="0" err="1"/>
              <a:t>is</a:t>
            </a:r>
            <a:r>
              <a:rPr lang="es-ES" dirty="0"/>
              <a:t> </a:t>
            </a:r>
            <a:r>
              <a:rPr lang="es-ES" dirty="0" err="1"/>
              <a:t>poising</a:t>
            </a:r>
            <a:r>
              <a:rPr lang="es-ES" dirty="0"/>
              <a:t> </a:t>
            </a:r>
            <a:r>
              <a:rPr lang="es-ES" dirty="0" err="1"/>
              <a:t>the</a:t>
            </a:r>
            <a:r>
              <a:rPr lang="es-ES" dirty="0"/>
              <a:t> </a:t>
            </a:r>
            <a:r>
              <a:rPr lang="es-ES" dirty="0" err="1"/>
              <a:t>framework</a:t>
            </a:r>
            <a:r>
              <a:rPr lang="es-ES" dirty="0"/>
              <a:t> to be </a:t>
            </a:r>
            <a:r>
              <a:rPr lang="es-ES" dirty="0" err="1"/>
              <a:t>easily</a:t>
            </a:r>
            <a:r>
              <a:rPr lang="es-ES" dirty="0"/>
              <a:t> to </a:t>
            </a:r>
            <a:r>
              <a:rPr lang="es-ES" dirty="0" err="1"/>
              <a:t>extend</a:t>
            </a:r>
            <a:r>
              <a:rPr lang="es-ES" dirty="0"/>
              <a:t>, and </a:t>
            </a:r>
            <a:r>
              <a:rPr lang="es-ES" dirty="0" err="1"/>
              <a:t>allow</a:t>
            </a:r>
            <a:r>
              <a:rPr lang="es-ES" dirty="0"/>
              <a:t> more </a:t>
            </a:r>
            <a:r>
              <a:rPr lang="es-ES" dirty="0" err="1"/>
              <a:t>customization</a:t>
            </a:r>
            <a:r>
              <a:rPr lang="es-ES" dirty="0"/>
              <a:t> </a:t>
            </a:r>
            <a:r>
              <a:rPr lang="es-ES" dirty="0" err="1"/>
              <a:t>options</a:t>
            </a:r>
            <a:r>
              <a:rPr lang="es-ES" dirty="0"/>
              <a:t>.</a:t>
            </a:r>
          </a:p>
          <a:p>
            <a:endParaRPr lang="es-ES" dirty="0"/>
          </a:p>
          <a:p>
            <a:r>
              <a:rPr lang="es-ES" dirty="0"/>
              <a:t>Shell </a:t>
            </a:r>
            <a:r>
              <a:rPr lang="es-ES" dirty="0" err="1"/>
              <a:t>vNext</a:t>
            </a:r>
            <a:r>
              <a:rPr lang="es-ES" dirty="0"/>
              <a:t>: More </a:t>
            </a:r>
            <a:r>
              <a:rPr lang="es-ES" dirty="0" err="1"/>
              <a:t>customization</a:t>
            </a:r>
            <a:r>
              <a:rPr lang="es-ES" dirty="0"/>
              <a:t> </a:t>
            </a:r>
            <a:r>
              <a:rPr lang="es-ES" dirty="0" err="1"/>
              <a:t>options</a:t>
            </a:r>
            <a:r>
              <a:rPr lang="es-ES" dirty="0"/>
              <a:t>, more </a:t>
            </a:r>
            <a:r>
              <a:rPr lang="es-ES" dirty="0" err="1"/>
              <a:t>explicit</a:t>
            </a:r>
            <a:r>
              <a:rPr lang="es-ES" dirty="0"/>
              <a:t> API, more </a:t>
            </a:r>
            <a:r>
              <a:rPr lang="es-ES" dirty="0" err="1"/>
              <a:t>integrated</a:t>
            </a:r>
            <a:r>
              <a:rPr lang="es-ES" dirty="0"/>
              <a:t> </a:t>
            </a:r>
            <a:r>
              <a:rPr lang="es-ES" dirty="0" err="1"/>
              <a:t>with</a:t>
            </a:r>
            <a:r>
              <a:rPr lang="es-ES" dirty="0"/>
              <a:t> MVVM </a:t>
            </a:r>
            <a:r>
              <a:rPr lang="es-ES" dirty="0" err="1"/>
              <a:t>frameworks</a:t>
            </a:r>
            <a:r>
              <a:rPr lang="es-ES" dirty="0"/>
              <a:t>, etc.</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5:54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667430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4E7EBF-8FEE-4079-889B-EEE134D3083A}" type="slidenum">
              <a:rPr lang="en-US" smtClean="0"/>
              <a:t>36</a:t>
            </a:fld>
            <a:endParaRPr lang="en-US"/>
          </a:p>
        </p:txBody>
      </p:sp>
    </p:spTree>
    <p:extLst>
      <p:ext uri="{BB962C8B-B14F-4D97-AF65-F5344CB8AC3E}">
        <p14:creationId xmlns:p14="http://schemas.microsoft.com/office/powerpoint/2010/main" val="99042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4E7EBF-8FEE-4079-889B-EEE134D3083A}" type="slidenum">
              <a:rPr lang="en-US" smtClean="0"/>
              <a:t>37</a:t>
            </a:fld>
            <a:endParaRPr lang="en-US"/>
          </a:p>
        </p:txBody>
      </p:sp>
    </p:spTree>
    <p:extLst>
      <p:ext uri="{BB962C8B-B14F-4D97-AF65-F5344CB8AC3E}">
        <p14:creationId xmlns:p14="http://schemas.microsoft.com/office/powerpoint/2010/main" val="206077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I’m also excited to announce .NET Multi-platform App UI, or just .NET MAUI.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 cross-platform, native UI stack so you’ll get great performance on any device.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allow you to build these apps for any device from a single codebase and project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that includes desktop and mobile across operating systems, like Windows, MacOS, iOS and Android.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the evolution of Xamarin technology, building 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Xamarin.Forms</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expanding that to cross-platform desktop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be part of the unified .NET in the .NET 6 timeframe with previews available end of this year. You’ll see us working on it in the open on GitHub.  </a:t>
            </a:r>
          </a:p>
          <a:p>
            <a:endParaRPr lang="en-US" i="1" dirty="0"/>
          </a:p>
        </p:txBody>
      </p:sp>
      <p:sp>
        <p:nvSpPr>
          <p:cNvPr id="4" name="Slide Number Placeholder 3"/>
          <p:cNvSpPr>
            <a:spLocks noGrp="1"/>
          </p:cNvSpPr>
          <p:nvPr>
            <p:ph type="sldNum" sz="quarter" idx="5"/>
          </p:nvPr>
        </p:nvSpPr>
        <p:spPr/>
        <p:txBody>
          <a:bodyPr/>
          <a:lstStyle/>
          <a:p>
            <a:fld id="{F14E7EBF-8FEE-4079-889B-EEE134D3083A}" type="slidenum">
              <a:rPr lang="en-US" smtClean="0"/>
              <a:t>5</a:t>
            </a:fld>
            <a:endParaRPr lang="en-US"/>
          </a:p>
        </p:txBody>
      </p:sp>
    </p:spTree>
    <p:extLst>
      <p:ext uri="{BB962C8B-B14F-4D97-AF65-F5344CB8AC3E}">
        <p14:creationId xmlns:p14="http://schemas.microsoft.com/office/powerpoint/2010/main" val="2914529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5:54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12331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 </a:t>
            </a:r>
            <a:r>
              <a:rPr lang="es-ES" dirty="0" err="1"/>
              <a:t>Xamarin.Forms</a:t>
            </a:r>
            <a:r>
              <a:rPr lang="es-ES" dirty="0"/>
              <a:t>, </a:t>
            </a:r>
            <a:r>
              <a:rPr lang="es-ES" dirty="0" err="1"/>
              <a:t>the</a:t>
            </a:r>
            <a:r>
              <a:rPr lang="es-ES" dirty="0"/>
              <a:t> </a:t>
            </a:r>
            <a:r>
              <a:rPr lang="es-ES" dirty="0" err="1"/>
              <a:t>Renderers</a:t>
            </a:r>
            <a:r>
              <a:rPr lang="es-ES" dirty="0"/>
              <a:t> are </a:t>
            </a:r>
            <a:r>
              <a:rPr lang="es-ES" dirty="0" err="1"/>
              <a:t>tightly</a:t>
            </a:r>
            <a:r>
              <a:rPr lang="es-ES" dirty="0"/>
              <a:t> </a:t>
            </a:r>
            <a:r>
              <a:rPr lang="es-ES" dirty="0" err="1"/>
              <a:t>couple</a:t>
            </a:r>
            <a:r>
              <a:rPr lang="es-ES" dirty="0"/>
              <a:t> to </a:t>
            </a:r>
            <a:r>
              <a:rPr lang="es-ES" dirty="0" err="1"/>
              <a:t>Xamarin.Forms</a:t>
            </a:r>
            <a:r>
              <a:rPr lang="es-ES" dirty="0"/>
              <a:t> </a:t>
            </a:r>
            <a:r>
              <a:rPr lang="es-ES" dirty="0" err="1"/>
              <a:t>components</a:t>
            </a:r>
            <a:r>
              <a:rPr lang="es-ES" dirty="0"/>
              <a:t>.</a:t>
            </a:r>
          </a:p>
          <a:p>
            <a:r>
              <a:rPr lang="es-ES" dirty="0"/>
              <a:t>In </a:t>
            </a:r>
            <a:r>
              <a:rPr lang="es-ES" dirty="0" err="1"/>
              <a:t>the</a:t>
            </a:r>
            <a:r>
              <a:rPr lang="es-ES" dirty="0"/>
              <a:t> </a:t>
            </a:r>
            <a:r>
              <a:rPr lang="es-ES" dirty="0" err="1"/>
              <a:t>ButtonRenderer</a:t>
            </a:r>
            <a:r>
              <a:rPr lang="es-ES" dirty="0"/>
              <a:t>, </a:t>
            </a:r>
            <a:r>
              <a:rPr lang="es-ES" dirty="0" err="1"/>
              <a:t>have</a:t>
            </a:r>
            <a:r>
              <a:rPr lang="es-ES" dirty="0"/>
              <a:t> </a:t>
            </a:r>
            <a:r>
              <a:rPr lang="es-ES" dirty="0" err="1"/>
              <a:t>several</a:t>
            </a:r>
            <a:r>
              <a:rPr lang="es-ES" dirty="0"/>
              <a:t> </a:t>
            </a:r>
            <a:r>
              <a:rPr lang="es-ES" dirty="0" err="1"/>
              <a:t>references</a:t>
            </a:r>
            <a:r>
              <a:rPr lang="es-ES" dirty="0"/>
              <a:t> to a </a:t>
            </a:r>
            <a:r>
              <a:rPr lang="es-ES" dirty="0" err="1"/>
              <a:t>Xamarin.Forms</a:t>
            </a:r>
            <a:r>
              <a:rPr lang="es-ES" dirty="0"/>
              <a:t> </a:t>
            </a:r>
            <a:r>
              <a:rPr lang="es-ES" dirty="0" err="1"/>
              <a:t>Button</a:t>
            </a:r>
            <a:r>
              <a:rPr lang="es-ES" dirty="0"/>
              <a:t> </a:t>
            </a:r>
            <a:r>
              <a:rPr lang="es-ES" dirty="0" err="1"/>
              <a:t>which</a:t>
            </a:r>
            <a:r>
              <a:rPr lang="es-ES" dirty="0"/>
              <a:t> </a:t>
            </a:r>
            <a:r>
              <a:rPr lang="es-ES" dirty="0" err="1"/>
              <a:t>is</a:t>
            </a:r>
            <a:r>
              <a:rPr lang="es-ES" dirty="0"/>
              <a:t> a </a:t>
            </a:r>
            <a:r>
              <a:rPr lang="es-ES" dirty="0" err="1"/>
              <a:t>bindable</a:t>
            </a:r>
            <a:r>
              <a:rPr lang="es-ES" dirty="0"/>
              <a:t> </a:t>
            </a:r>
            <a:r>
              <a:rPr lang="es-ES" dirty="0" err="1"/>
              <a:t>object</a:t>
            </a:r>
            <a:r>
              <a:rPr lang="es-ES" dirty="0"/>
              <a:t> </a:t>
            </a:r>
            <a:r>
              <a:rPr lang="es-ES" dirty="0" err="1"/>
              <a:t>implementing</a:t>
            </a:r>
            <a:r>
              <a:rPr lang="es-ES" dirty="0"/>
              <a:t> </a:t>
            </a:r>
            <a:r>
              <a:rPr lang="es-ES" dirty="0" err="1"/>
              <a:t>INotifyPropertyChanged</a:t>
            </a:r>
            <a:r>
              <a:rPr lang="es-ES" dirty="0"/>
              <a:t>, etc.</a:t>
            </a:r>
          </a:p>
          <a:p>
            <a:endParaRPr lang="es-ES" dirty="0"/>
          </a:p>
          <a:p>
            <a:r>
              <a:rPr lang="es-ES" dirty="0" err="1"/>
              <a:t>The</a:t>
            </a:r>
            <a:r>
              <a:rPr lang="es-ES" dirty="0"/>
              <a:t> </a:t>
            </a:r>
            <a:r>
              <a:rPr lang="es-ES" dirty="0" err="1"/>
              <a:t>other</a:t>
            </a:r>
            <a:r>
              <a:rPr lang="es-ES" dirty="0"/>
              <a:t> </a:t>
            </a:r>
            <a:r>
              <a:rPr lang="es-ES" dirty="0" err="1"/>
              <a:t>topic</a:t>
            </a:r>
            <a:r>
              <a:rPr lang="es-ES" dirty="0"/>
              <a:t> </a:t>
            </a:r>
            <a:r>
              <a:rPr lang="es-ES" dirty="0" err="1"/>
              <a:t>is</a:t>
            </a:r>
            <a:r>
              <a:rPr lang="es-ES" dirty="0"/>
              <a:t>, </a:t>
            </a:r>
            <a:r>
              <a:rPr lang="es-ES" dirty="0" err="1"/>
              <a:t>the</a:t>
            </a:r>
            <a:r>
              <a:rPr lang="es-ES" dirty="0"/>
              <a:t> </a:t>
            </a:r>
            <a:r>
              <a:rPr lang="es-ES" dirty="0" err="1"/>
              <a:t>Xamarin.Forms</a:t>
            </a:r>
            <a:r>
              <a:rPr lang="es-ES" dirty="0"/>
              <a:t> Registrar </a:t>
            </a:r>
            <a:r>
              <a:rPr lang="es-ES" dirty="0" err="1"/>
              <a:t>where</a:t>
            </a:r>
            <a:r>
              <a:rPr lang="es-ES" dirty="0"/>
              <a:t> </a:t>
            </a:r>
            <a:r>
              <a:rPr lang="es-ES" dirty="0" err="1"/>
              <a:t>register</a:t>
            </a:r>
            <a:r>
              <a:rPr lang="es-ES" dirty="0"/>
              <a:t> </a:t>
            </a:r>
            <a:r>
              <a:rPr lang="es-ES" dirty="0" err="1"/>
              <a:t>the</a:t>
            </a:r>
            <a:r>
              <a:rPr lang="es-ES" dirty="0"/>
              <a:t> </a:t>
            </a:r>
            <a:r>
              <a:rPr lang="es-ES" dirty="0" err="1"/>
              <a:t>available</a:t>
            </a:r>
            <a:r>
              <a:rPr lang="es-ES" dirty="0"/>
              <a:t> </a:t>
            </a:r>
            <a:r>
              <a:rPr lang="es-ES" dirty="0" err="1"/>
              <a:t>renderers</a:t>
            </a:r>
            <a:r>
              <a:rPr lang="es-ES" dirty="0"/>
              <a:t>, etc. In </a:t>
            </a:r>
            <a:r>
              <a:rPr lang="es-ES" dirty="0" err="1"/>
              <a:t>this</a:t>
            </a:r>
            <a:r>
              <a:rPr lang="es-ES" dirty="0"/>
              <a:t> case, use </a:t>
            </a:r>
            <a:r>
              <a:rPr lang="es-ES" dirty="0" err="1"/>
              <a:t>assembly</a:t>
            </a:r>
            <a:r>
              <a:rPr lang="es-ES" dirty="0"/>
              <a:t> </a:t>
            </a:r>
            <a:r>
              <a:rPr lang="es-ES" dirty="0" err="1"/>
              <a:t>scanning</a:t>
            </a:r>
            <a:r>
              <a:rPr lang="es-ES" dirty="0"/>
              <a:t> and </a:t>
            </a:r>
            <a:r>
              <a:rPr lang="es-ES" dirty="0" err="1"/>
              <a:t>it</a:t>
            </a:r>
            <a:r>
              <a:rPr lang="es-ES" dirty="0"/>
              <a:t> </a:t>
            </a:r>
            <a:r>
              <a:rPr lang="es-ES" dirty="0" err="1"/>
              <a:t>is</a:t>
            </a:r>
            <a:r>
              <a:rPr lang="es-ES" dirty="0"/>
              <a:t> </a:t>
            </a:r>
            <a:r>
              <a:rPr lang="es-ES" dirty="0" err="1"/>
              <a:t>really</a:t>
            </a:r>
            <a:r>
              <a:rPr lang="es-ES" dirty="0"/>
              <a:t> </a:t>
            </a:r>
            <a:r>
              <a:rPr lang="es-ES" dirty="0" err="1"/>
              <a:t>slow</a:t>
            </a:r>
            <a:r>
              <a:rPr lang="es-ES" dirty="0"/>
              <a:t>.</a:t>
            </a:r>
          </a:p>
          <a:p>
            <a:r>
              <a:rPr lang="es-ES" dirty="0" err="1"/>
              <a:t>What</a:t>
            </a:r>
            <a:r>
              <a:rPr lang="es-ES" dirty="0"/>
              <a:t> </a:t>
            </a:r>
            <a:r>
              <a:rPr lang="es-ES" dirty="0" err="1"/>
              <a:t>happens</a:t>
            </a:r>
            <a:r>
              <a:rPr lang="es-ES" dirty="0"/>
              <a:t> </a:t>
            </a:r>
            <a:r>
              <a:rPr lang="es-ES" dirty="0" err="1"/>
              <a:t>is</a:t>
            </a:r>
            <a:r>
              <a:rPr lang="es-ES" dirty="0"/>
              <a:t> </a:t>
            </a:r>
            <a:r>
              <a:rPr lang="es-ES" dirty="0" err="1"/>
              <a:t>basically</a:t>
            </a:r>
            <a:r>
              <a:rPr lang="es-ES" dirty="0"/>
              <a:t>, </a:t>
            </a:r>
            <a:r>
              <a:rPr lang="es-ES" dirty="0" err="1"/>
              <a:t>Xamarin.Forms</a:t>
            </a:r>
            <a:r>
              <a:rPr lang="es-ES" dirty="0"/>
              <a:t> </a:t>
            </a:r>
            <a:r>
              <a:rPr lang="es-ES" dirty="0" err="1"/>
              <a:t>goes</a:t>
            </a:r>
            <a:r>
              <a:rPr lang="es-ES" dirty="0"/>
              <a:t> </a:t>
            </a:r>
            <a:r>
              <a:rPr lang="es-ES" dirty="0" err="1"/>
              <a:t>through</a:t>
            </a:r>
            <a:r>
              <a:rPr lang="es-ES" dirty="0"/>
              <a:t> and </a:t>
            </a:r>
            <a:r>
              <a:rPr lang="es-ES" dirty="0" err="1"/>
              <a:t>scans</a:t>
            </a:r>
            <a:r>
              <a:rPr lang="es-ES" dirty="0"/>
              <a:t> </a:t>
            </a:r>
            <a:r>
              <a:rPr lang="es-ES" dirty="0" err="1"/>
              <a:t>all</a:t>
            </a:r>
            <a:r>
              <a:rPr lang="es-ES" dirty="0"/>
              <a:t> </a:t>
            </a:r>
            <a:r>
              <a:rPr lang="es-ES" dirty="0" err="1"/>
              <a:t>your</a:t>
            </a:r>
            <a:r>
              <a:rPr lang="es-ES" dirty="0"/>
              <a:t> </a:t>
            </a:r>
            <a:r>
              <a:rPr lang="es-ES" dirty="0" err="1"/>
              <a:t>assemblies</a:t>
            </a:r>
            <a:r>
              <a:rPr lang="es-ES" dirty="0"/>
              <a:t> </a:t>
            </a:r>
            <a:r>
              <a:rPr lang="es-ES" dirty="0" err="1"/>
              <a:t>for</a:t>
            </a:r>
            <a:r>
              <a:rPr lang="es-ES" dirty="0"/>
              <a:t> </a:t>
            </a:r>
            <a:r>
              <a:rPr lang="es-ES" dirty="0" err="1"/>
              <a:t>assembly</a:t>
            </a:r>
            <a:r>
              <a:rPr lang="es-ES" dirty="0"/>
              <a:t> </a:t>
            </a:r>
            <a:r>
              <a:rPr lang="es-ES" dirty="0" err="1"/>
              <a:t>attributes</a:t>
            </a:r>
            <a:r>
              <a:rPr lang="es-ES" dirty="0"/>
              <a:t> and </a:t>
            </a:r>
            <a:r>
              <a:rPr lang="es-ES" dirty="0" err="1"/>
              <a:t>then</a:t>
            </a:r>
            <a:r>
              <a:rPr lang="es-ES" dirty="0"/>
              <a:t> </a:t>
            </a:r>
            <a:r>
              <a:rPr lang="es-ES" dirty="0" err="1"/>
              <a:t>automatically</a:t>
            </a:r>
            <a:r>
              <a:rPr lang="es-ES" dirty="0"/>
              <a:t> </a:t>
            </a:r>
            <a:r>
              <a:rPr lang="es-ES" dirty="0" err="1"/>
              <a:t>registers</a:t>
            </a:r>
            <a:r>
              <a:rPr lang="es-ES" dirty="0"/>
              <a:t> to </a:t>
            </a:r>
            <a:r>
              <a:rPr lang="es-ES" dirty="0" err="1"/>
              <a:t>the</a:t>
            </a:r>
            <a:r>
              <a:rPr lang="es-ES" dirty="0"/>
              <a:t> </a:t>
            </a:r>
            <a:r>
              <a:rPr lang="es-ES" dirty="0" err="1"/>
              <a:t>framework</a:t>
            </a:r>
            <a:r>
              <a:rPr lang="es-ES" dirty="0"/>
              <a:t>, and </a:t>
            </a:r>
          </a:p>
          <a:p>
            <a:r>
              <a:rPr lang="es-ES" dirty="0" err="1"/>
              <a:t>Allow</a:t>
            </a:r>
            <a:r>
              <a:rPr lang="es-ES" dirty="0"/>
              <a:t> to use </a:t>
            </a:r>
            <a:r>
              <a:rPr lang="es-ES" dirty="0" err="1"/>
              <a:t>that</a:t>
            </a:r>
            <a:r>
              <a:rPr lang="es-ES" dirty="0"/>
              <a:t> </a:t>
            </a:r>
            <a:r>
              <a:rPr lang="es-ES" dirty="0" err="1"/>
              <a:t>components</a:t>
            </a:r>
            <a:r>
              <a:rPr lang="es-ES" dirty="0"/>
              <a:t>.</a:t>
            </a:r>
          </a:p>
          <a:p>
            <a:r>
              <a:rPr lang="es-ES" dirty="0" err="1"/>
              <a:t>This</a:t>
            </a:r>
            <a:r>
              <a:rPr lang="es-ES" dirty="0"/>
              <a:t> </a:t>
            </a:r>
            <a:r>
              <a:rPr lang="es-ES" dirty="0" err="1"/>
              <a:t>is</a:t>
            </a:r>
            <a:r>
              <a:rPr lang="es-ES" dirty="0"/>
              <a:t> </a:t>
            </a:r>
            <a:r>
              <a:rPr lang="es-ES" dirty="0" err="1"/>
              <a:t>great</a:t>
            </a:r>
            <a:r>
              <a:rPr lang="es-ES" dirty="0"/>
              <a:t> </a:t>
            </a:r>
            <a:r>
              <a:rPr lang="es-ES" dirty="0" err="1"/>
              <a:t>because</a:t>
            </a:r>
            <a:r>
              <a:rPr lang="es-ES" dirty="0"/>
              <a:t> </a:t>
            </a:r>
            <a:r>
              <a:rPr lang="es-ES" dirty="0" err="1"/>
              <a:t>is</a:t>
            </a:r>
            <a:r>
              <a:rPr lang="es-ES" dirty="0"/>
              <a:t> </a:t>
            </a:r>
            <a:r>
              <a:rPr lang="es-ES" dirty="0" err="1"/>
              <a:t>easy</a:t>
            </a:r>
            <a:r>
              <a:rPr lang="es-ES" dirty="0"/>
              <a:t> to use, and try to </a:t>
            </a:r>
            <a:r>
              <a:rPr lang="es-ES" dirty="0" err="1"/>
              <a:t>remove</a:t>
            </a:r>
            <a:r>
              <a:rPr lang="es-ES" dirty="0"/>
              <a:t> </a:t>
            </a:r>
            <a:r>
              <a:rPr lang="es-ES" dirty="0" err="1"/>
              <a:t>some</a:t>
            </a:r>
            <a:r>
              <a:rPr lang="es-ES" dirty="0"/>
              <a:t> </a:t>
            </a:r>
            <a:r>
              <a:rPr lang="es-ES" dirty="0" err="1"/>
              <a:t>requirements</a:t>
            </a:r>
            <a:r>
              <a:rPr lang="es-ES" dirty="0"/>
              <a:t> </a:t>
            </a:r>
            <a:r>
              <a:rPr lang="es-ES" dirty="0" err="1"/>
              <a:t>from</a:t>
            </a:r>
            <a:r>
              <a:rPr lang="es-ES" dirty="0"/>
              <a:t> </a:t>
            </a:r>
            <a:r>
              <a:rPr lang="es-ES" dirty="0" err="1"/>
              <a:t>the</a:t>
            </a:r>
            <a:r>
              <a:rPr lang="es-ES" dirty="0"/>
              <a:t> </a:t>
            </a:r>
            <a:r>
              <a:rPr lang="es-ES" dirty="0" err="1"/>
              <a:t>user</a:t>
            </a:r>
            <a:r>
              <a:rPr lang="es-ES" dirty="0"/>
              <a:t>, </a:t>
            </a:r>
            <a:r>
              <a:rPr lang="es-ES" dirty="0" err="1"/>
              <a:t>but</a:t>
            </a:r>
            <a:r>
              <a:rPr lang="es-ES" dirty="0"/>
              <a:t> </a:t>
            </a:r>
            <a:r>
              <a:rPr lang="es-ES" dirty="0" err="1"/>
              <a:t>impact</a:t>
            </a:r>
            <a:r>
              <a:rPr lang="es-ES" dirty="0"/>
              <a:t> in </a:t>
            </a:r>
            <a:r>
              <a:rPr lang="es-ES" dirty="0" err="1"/>
              <a:t>the</a:t>
            </a:r>
            <a:r>
              <a:rPr lang="es-ES" dirty="0"/>
              <a:t> performance.</a:t>
            </a:r>
          </a:p>
          <a:p>
            <a:endParaRPr lang="es-ES" dirty="0"/>
          </a:p>
          <a:p>
            <a:r>
              <a:rPr lang="es-ES" dirty="0" err="1"/>
              <a:t>The</a:t>
            </a:r>
            <a:r>
              <a:rPr lang="es-ES" dirty="0"/>
              <a:t> </a:t>
            </a:r>
            <a:r>
              <a:rPr lang="es-ES" dirty="0" err="1"/>
              <a:t>third</a:t>
            </a:r>
            <a:r>
              <a:rPr lang="es-ES" dirty="0"/>
              <a:t> </a:t>
            </a:r>
            <a:r>
              <a:rPr lang="es-ES" dirty="0" err="1"/>
              <a:t>topic</a:t>
            </a:r>
            <a:r>
              <a:rPr lang="es-ES" dirty="0"/>
              <a:t> </a:t>
            </a:r>
            <a:r>
              <a:rPr lang="es-ES" dirty="0" err="1"/>
              <a:t>is</a:t>
            </a:r>
            <a:r>
              <a:rPr lang="es-ES" dirty="0"/>
              <a:t>, in </a:t>
            </a:r>
            <a:r>
              <a:rPr lang="es-ES" dirty="0" err="1"/>
              <a:t>some</a:t>
            </a:r>
            <a:r>
              <a:rPr lang="es-ES" dirty="0"/>
              <a:t> cases </a:t>
            </a:r>
            <a:r>
              <a:rPr lang="es-ES" dirty="0" err="1"/>
              <a:t>is</a:t>
            </a:r>
            <a:r>
              <a:rPr lang="es-ES" dirty="0"/>
              <a:t> </a:t>
            </a:r>
            <a:r>
              <a:rPr lang="es-ES" dirty="0" err="1"/>
              <a:t>really</a:t>
            </a:r>
            <a:r>
              <a:rPr lang="es-ES" dirty="0"/>
              <a:t> </a:t>
            </a:r>
            <a:r>
              <a:rPr lang="es-ES" dirty="0" err="1"/>
              <a:t>complex</a:t>
            </a:r>
            <a:r>
              <a:rPr lang="es-ES" dirty="0"/>
              <a:t> to </a:t>
            </a:r>
            <a:r>
              <a:rPr lang="es-ES" dirty="0" err="1"/>
              <a:t>reach</a:t>
            </a:r>
            <a:r>
              <a:rPr lang="es-ES" dirty="0"/>
              <a:t> </a:t>
            </a:r>
            <a:r>
              <a:rPr lang="es-ES" dirty="0" err="1"/>
              <a:t>the</a:t>
            </a:r>
            <a:r>
              <a:rPr lang="es-ES" dirty="0"/>
              <a:t> </a:t>
            </a:r>
            <a:r>
              <a:rPr lang="es-ES" dirty="0" err="1"/>
              <a:t>native</a:t>
            </a:r>
            <a:r>
              <a:rPr lang="es-ES" dirty="0"/>
              <a:t> </a:t>
            </a:r>
            <a:r>
              <a:rPr lang="es-ES" dirty="0" err="1"/>
              <a:t>platform</a:t>
            </a:r>
            <a:r>
              <a:rPr lang="es-ES" dirty="0"/>
              <a:t> </a:t>
            </a:r>
            <a:r>
              <a:rPr lang="es-ES" dirty="0" err="1"/>
              <a:t>from</a:t>
            </a:r>
            <a:r>
              <a:rPr lang="es-ES" dirty="0"/>
              <a:t> </a:t>
            </a:r>
            <a:r>
              <a:rPr lang="es-ES" dirty="0" err="1"/>
              <a:t>cross</a:t>
            </a:r>
            <a:r>
              <a:rPr lang="es-ES" dirty="0"/>
              <a:t> </a:t>
            </a:r>
            <a:r>
              <a:rPr lang="es-ES" dirty="0" err="1"/>
              <a:t>platform</a:t>
            </a:r>
            <a:r>
              <a:rPr lang="es-ES" dirty="0"/>
              <a:t> </a:t>
            </a:r>
            <a:r>
              <a:rPr lang="es-ES" dirty="0" err="1"/>
              <a:t>code</a:t>
            </a:r>
            <a:r>
              <a:rPr lang="es-ES" dirty="0"/>
              <a:t>.</a:t>
            </a:r>
          </a:p>
          <a:p>
            <a:r>
              <a:rPr lang="es-ES" dirty="0" err="1"/>
              <a:t>Mainly</a:t>
            </a:r>
            <a:r>
              <a:rPr lang="es-ES" dirty="0"/>
              <a:t>, </a:t>
            </a:r>
            <a:r>
              <a:rPr lang="es-ES" dirty="0" err="1"/>
              <a:t>because</a:t>
            </a:r>
            <a:r>
              <a:rPr lang="es-ES" dirty="0"/>
              <a:t> </a:t>
            </a:r>
            <a:r>
              <a:rPr lang="es-ES" dirty="0" err="1"/>
              <a:t>the</a:t>
            </a:r>
            <a:r>
              <a:rPr lang="es-ES" dirty="0"/>
              <a:t> </a:t>
            </a:r>
            <a:r>
              <a:rPr lang="es-ES" dirty="0" err="1"/>
              <a:t>way</a:t>
            </a:r>
            <a:r>
              <a:rPr lang="es-ES" dirty="0"/>
              <a:t> </a:t>
            </a:r>
            <a:r>
              <a:rPr lang="es-ES" dirty="0" err="1"/>
              <a:t>that</a:t>
            </a:r>
            <a:r>
              <a:rPr lang="es-ES" dirty="0"/>
              <a:t> </a:t>
            </a:r>
            <a:r>
              <a:rPr lang="es-ES" dirty="0" err="1"/>
              <a:t>dependency</a:t>
            </a:r>
            <a:r>
              <a:rPr lang="es-ES" dirty="0"/>
              <a:t> </a:t>
            </a:r>
            <a:r>
              <a:rPr lang="es-ES" dirty="0" err="1"/>
              <a:t>tree</a:t>
            </a:r>
            <a:r>
              <a:rPr lang="es-ES" dirty="0"/>
              <a:t> </a:t>
            </a:r>
            <a:r>
              <a:rPr lang="es-ES" dirty="0" err="1"/>
              <a:t>works</a:t>
            </a:r>
            <a:r>
              <a:rPr lang="es-ES" dirty="0"/>
              <a:t>. </a:t>
            </a:r>
            <a:r>
              <a:rPr lang="es-ES" dirty="0" err="1"/>
              <a:t>The</a:t>
            </a:r>
            <a:r>
              <a:rPr lang="es-ES" dirty="0"/>
              <a:t> </a:t>
            </a:r>
            <a:r>
              <a:rPr lang="es-ES" dirty="0" err="1"/>
              <a:t>button</a:t>
            </a:r>
            <a:r>
              <a:rPr lang="es-ES" dirty="0"/>
              <a:t> </a:t>
            </a:r>
            <a:r>
              <a:rPr lang="es-ES" dirty="0" err="1"/>
              <a:t>renderer</a:t>
            </a:r>
            <a:r>
              <a:rPr lang="es-ES" dirty="0"/>
              <a:t> </a:t>
            </a:r>
            <a:r>
              <a:rPr lang="es-ES" dirty="0" err="1"/>
              <a:t>depends</a:t>
            </a:r>
            <a:r>
              <a:rPr lang="es-ES" dirty="0"/>
              <a:t> </a:t>
            </a:r>
            <a:r>
              <a:rPr lang="es-ES" dirty="0" err="1"/>
              <a:t>on</a:t>
            </a:r>
            <a:r>
              <a:rPr lang="es-ES" dirty="0"/>
              <a:t> </a:t>
            </a:r>
            <a:r>
              <a:rPr lang="es-ES" dirty="0" err="1"/>
              <a:t>button</a:t>
            </a:r>
            <a:r>
              <a:rPr lang="es-ES" dirty="0"/>
              <a:t> </a:t>
            </a:r>
            <a:r>
              <a:rPr lang="es-ES" dirty="0" err="1"/>
              <a:t>component</a:t>
            </a:r>
            <a:r>
              <a:rPr lang="es-ES" dirty="0"/>
              <a:t> so, </a:t>
            </a:r>
            <a:r>
              <a:rPr lang="es-ES" dirty="0" err="1"/>
              <a:t>the</a:t>
            </a:r>
            <a:r>
              <a:rPr lang="es-ES" dirty="0"/>
              <a:t> </a:t>
            </a:r>
            <a:r>
              <a:rPr lang="es-ES" dirty="0" err="1"/>
              <a:t>button</a:t>
            </a:r>
            <a:r>
              <a:rPr lang="es-ES" dirty="0"/>
              <a:t> has no concept of a </a:t>
            </a:r>
            <a:r>
              <a:rPr lang="es-ES" dirty="0" err="1"/>
              <a:t>renderer</a:t>
            </a:r>
            <a:r>
              <a:rPr lang="es-ES" dirty="0"/>
              <a:t>.</a:t>
            </a:r>
          </a:p>
          <a:p>
            <a:r>
              <a:rPr lang="es-ES" dirty="0" err="1"/>
              <a:t>When</a:t>
            </a:r>
            <a:r>
              <a:rPr lang="es-ES" dirty="0"/>
              <a:t> </a:t>
            </a:r>
            <a:r>
              <a:rPr lang="es-ES" dirty="0" err="1"/>
              <a:t>you</a:t>
            </a:r>
            <a:r>
              <a:rPr lang="es-ES" dirty="0"/>
              <a:t> are in </a:t>
            </a:r>
            <a:r>
              <a:rPr lang="es-ES" dirty="0" err="1"/>
              <a:t>the</a:t>
            </a:r>
            <a:r>
              <a:rPr lang="es-ES" dirty="0"/>
              <a:t> </a:t>
            </a:r>
            <a:r>
              <a:rPr lang="es-ES" dirty="0" err="1"/>
              <a:t>Button</a:t>
            </a:r>
            <a:r>
              <a:rPr lang="es-ES" dirty="0"/>
              <a:t> </a:t>
            </a:r>
            <a:r>
              <a:rPr lang="es-ES" dirty="0" err="1"/>
              <a:t>context</a:t>
            </a:r>
            <a:r>
              <a:rPr lang="es-ES" dirty="0"/>
              <a:t>, </a:t>
            </a:r>
            <a:r>
              <a:rPr lang="es-ES" dirty="0" err="1"/>
              <a:t>have</a:t>
            </a:r>
            <a:r>
              <a:rPr lang="es-ES" dirty="0"/>
              <a:t> no </a:t>
            </a:r>
            <a:r>
              <a:rPr lang="es-ES" dirty="0" err="1"/>
              <a:t>context</a:t>
            </a:r>
            <a:r>
              <a:rPr lang="es-ES" dirty="0"/>
              <a:t> </a:t>
            </a:r>
            <a:r>
              <a:rPr lang="es-ES" dirty="0" err="1"/>
              <a:t>or</a:t>
            </a:r>
            <a:r>
              <a:rPr lang="es-ES" dirty="0"/>
              <a:t> </a:t>
            </a:r>
            <a:r>
              <a:rPr lang="es-ES" dirty="0" err="1"/>
              <a:t>reference</a:t>
            </a:r>
            <a:r>
              <a:rPr lang="es-ES" dirty="0"/>
              <a:t> to </a:t>
            </a:r>
            <a:r>
              <a:rPr lang="es-ES" dirty="0" err="1"/>
              <a:t>the</a:t>
            </a:r>
            <a:r>
              <a:rPr lang="es-ES" dirty="0"/>
              <a:t> </a:t>
            </a:r>
            <a:r>
              <a:rPr lang="es-ES" dirty="0" err="1"/>
              <a:t>renderer</a:t>
            </a:r>
            <a:r>
              <a:rPr lang="es-ES" dirty="0"/>
              <a:t>. </a:t>
            </a:r>
          </a:p>
          <a:p>
            <a:r>
              <a:rPr lang="es-ES" dirty="0" err="1"/>
              <a:t>If</a:t>
            </a:r>
            <a:r>
              <a:rPr lang="es-ES" dirty="0"/>
              <a:t> </a:t>
            </a:r>
            <a:r>
              <a:rPr lang="es-ES" dirty="0" err="1"/>
              <a:t>you</a:t>
            </a:r>
            <a:r>
              <a:rPr lang="es-ES" dirty="0"/>
              <a:t> </a:t>
            </a:r>
            <a:r>
              <a:rPr lang="es-ES" dirty="0" err="1"/>
              <a:t>want</a:t>
            </a:r>
            <a:r>
              <a:rPr lang="es-ES" dirty="0"/>
              <a:t> to Access </a:t>
            </a:r>
            <a:r>
              <a:rPr lang="es-ES" dirty="0" err="1"/>
              <a:t>the</a:t>
            </a:r>
            <a:r>
              <a:rPr lang="es-ES" dirty="0"/>
              <a:t> </a:t>
            </a:r>
            <a:r>
              <a:rPr lang="es-ES" dirty="0" err="1"/>
              <a:t>native</a:t>
            </a:r>
            <a:r>
              <a:rPr lang="es-ES" dirty="0"/>
              <a:t> </a:t>
            </a:r>
            <a:r>
              <a:rPr lang="es-ES" dirty="0" err="1"/>
              <a:t>layer</a:t>
            </a:r>
            <a:r>
              <a:rPr lang="es-ES" dirty="0"/>
              <a:t>, </a:t>
            </a:r>
            <a:r>
              <a:rPr lang="es-ES" dirty="0" err="1"/>
              <a:t>you</a:t>
            </a:r>
            <a:r>
              <a:rPr lang="es-ES" dirty="0"/>
              <a:t> </a:t>
            </a:r>
            <a:r>
              <a:rPr lang="es-ES" dirty="0" err="1"/>
              <a:t>have</a:t>
            </a:r>
            <a:r>
              <a:rPr lang="es-ES" dirty="0"/>
              <a:t> </a:t>
            </a:r>
            <a:r>
              <a:rPr lang="es-ES" dirty="0" err="1"/>
              <a:t>different</a:t>
            </a:r>
            <a:r>
              <a:rPr lang="es-ES" dirty="0"/>
              <a:t> </a:t>
            </a:r>
            <a:r>
              <a:rPr lang="es-ES" dirty="0" err="1"/>
              <a:t>options</a:t>
            </a:r>
            <a:r>
              <a:rPr lang="es-ES" dirty="0"/>
              <a:t>. </a:t>
            </a:r>
            <a:r>
              <a:rPr lang="es-ES" dirty="0" err="1"/>
              <a:t>You</a:t>
            </a:r>
            <a:r>
              <a:rPr lang="es-ES" dirty="0"/>
              <a:t> can </a:t>
            </a:r>
            <a:r>
              <a:rPr lang="es-ES" dirty="0" err="1"/>
              <a:t>register</a:t>
            </a:r>
            <a:r>
              <a:rPr lang="es-ES" dirty="0"/>
              <a:t> </a:t>
            </a:r>
            <a:r>
              <a:rPr lang="es-ES" dirty="0" err="1"/>
              <a:t>your</a:t>
            </a:r>
            <a:r>
              <a:rPr lang="es-ES" dirty="0"/>
              <a:t> </a:t>
            </a:r>
            <a:r>
              <a:rPr lang="es-ES" dirty="0" err="1"/>
              <a:t>own</a:t>
            </a:r>
            <a:r>
              <a:rPr lang="es-ES" dirty="0"/>
              <a:t> </a:t>
            </a:r>
            <a:r>
              <a:rPr lang="es-ES" dirty="0" err="1"/>
              <a:t>custom</a:t>
            </a:r>
            <a:r>
              <a:rPr lang="es-ES" dirty="0"/>
              <a:t> </a:t>
            </a:r>
            <a:r>
              <a:rPr lang="es-ES" dirty="0" err="1"/>
              <a:t>renderer</a:t>
            </a:r>
            <a:r>
              <a:rPr lang="es-ES" dirty="0"/>
              <a:t> and </a:t>
            </a:r>
            <a:r>
              <a:rPr lang="es-ES" dirty="0" err="1"/>
              <a:t>interact</a:t>
            </a:r>
            <a:r>
              <a:rPr lang="es-ES" dirty="0"/>
              <a:t> </a:t>
            </a:r>
            <a:r>
              <a:rPr lang="es-ES" dirty="0" err="1"/>
              <a:t>with</a:t>
            </a:r>
            <a:r>
              <a:rPr lang="es-ES" dirty="0"/>
              <a:t> </a:t>
            </a:r>
            <a:r>
              <a:rPr lang="es-ES" dirty="0" err="1"/>
              <a:t>it</a:t>
            </a:r>
            <a:r>
              <a:rPr lang="es-ES" dirty="0"/>
              <a:t> </a:t>
            </a:r>
            <a:r>
              <a:rPr lang="es-ES" dirty="0" err="1"/>
              <a:t>or</a:t>
            </a:r>
            <a:r>
              <a:rPr lang="es-ES" dirty="0"/>
              <a:t>, use </a:t>
            </a:r>
            <a:r>
              <a:rPr lang="es-ES" dirty="0" err="1"/>
              <a:t>an</a:t>
            </a:r>
            <a:r>
              <a:rPr lang="es-ES" dirty="0"/>
              <a:t> API, </a:t>
            </a:r>
            <a:r>
              <a:rPr lang="es-ES" dirty="0" err="1"/>
              <a:t>that</a:t>
            </a:r>
            <a:r>
              <a:rPr lang="es-ES" dirty="0"/>
              <a:t> </a:t>
            </a:r>
            <a:r>
              <a:rPr lang="es-ES" dirty="0" err="1"/>
              <a:t>is</a:t>
            </a:r>
            <a:r>
              <a:rPr lang="es-ES" dirty="0"/>
              <a:t> </a:t>
            </a:r>
            <a:r>
              <a:rPr lang="es-ES" dirty="0" err="1"/>
              <a:t>great</a:t>
            </a:r>
            <a:r>
              <a:rPr lang="es-ES" dirty="0"/>
              <a:t> </a:t>
            </a:r>
            <a:r>
              <a:rPr lang="es-ES" dirty="0" err="1"/>
              <a:t>but</a:t>
            </a:r>
            <a:r>
              <a:rPr lang="es-ES" dirty="0"/>
              <a:t> </a:t>
            </a:r>
            <a:r>
              <a:rPr lang="es-ES" dirty="0" err="1"/>
              <a:t>very</a:t>
            </a:r>
            <a:r>
              <a:rPr lang="es-ES" dirty="0"/>
              <a:t> </a:t>
            </a:r>
            <a:r>
              <a:rPr lang="es-ES" dirty="0" err="1"/>
              <a:t>difficult</a:t>
            </a:r>
            <a:r>
              <a:rPr lang="es-ES" dirty="0"/>
              <a:t> to </a:t>
            </a:r>
            <a:r>
              <a:rPr lang="es-ES" dirty="0" err="1"/>
              <a:t>discover</a:t>
            </a:r>
            <a:r>
              <a:rPr lang="es-ES" dirty="0"/>
              <a:t>. I am </a:t>
            </a:r>
            <a:r>
              <a:rPr lang="es-ES" dirty="0" err="1"/>
              <a:t>talking</a:t>
            </a:r>
            <a:r>
              <a:rPr lang="es-ES" dirty="0"/>
              <a:t> </a:t>
            </a:r>
            <a:r>
              <a:rPr lang="es-ES" dirty="0" err="1"/>
              <a:t>about</a:t>
            </a:r>
            <a:r>
              <a:rPr lang="es-ES" dirty="0"/>
              <a:t> </a:t>
            </a:r>
            <a:r>
              <a:rPr lang="es-ES" dirty="0" err="1"/>
              <a:t>Platform</a:t>
            </a:r>
            <a:r>
              <a:rPr lang="es-ES" dirty="0"/>
              <a:t> </a:t>
            </a:r>
            <a:r>
              <a:rPr lang="es-ES" dirty="0" err="1"/>
              <a:t>Specifics</a:t>
            </a:r>
            <a:r>
              <a:rPr lang="es-ES" dirty="0"/>
              <a:t>. At </a:t>
            </a:r>
            <a:r>
              <a:rPr lang="es-ES" dirty="0" err="1"/>
              <a:t>the</a:t>
            </a:r>
            <a:r>
              <a:rPr lang="es-ES" dirty="0"/>
              <a:t> </a:t>
            </a:r>
            <a:r>
              <a:rPr lang="es-ES" dirty="0" err="1"/>
              <a:t>end</a:t>
            </a:r>
            <a:r>
              <a:rPr lang="es-ES" dirty="0"/>
              <a:t>, </a:t>
            </a:r>
            <a:r>
              <a:rPr lang="es-ES" dirty="0" err="1"/>
              <a:t>is</a:t>
            </a:r>
            <a:r>
              <a:rPr lang="es-ES" dirty="0"/>
              <a:t> </a:t>
            </a:r>
            <a:r>
              <a:rPr lang="es-ES" dirty="0" err="1"/>
              <a:t>not</a:t>
            </a:r>
            <a:r>
              <a:rPr lang="es-ES" dirty="0"/>
              <a:t> </a:t>
            </a:r>
            <a:r>
              <a:rPr lang="es-ES" dirty="0" err="1"/>
              <a:t>doing</a:t>
            </a:r>
            <a:r>
              <a:rPr lang="es-ES" dirty="0"/>
              <a:t> </a:t>
            </a:r>
            <a:r>
              <a:rPr lang="es-ES" dirty="0" err="1"/>
              <a:t>anything</a:t>
            </a:r>
            <a:r>
              <a:rPr lang="es-ES" dirty="0"/>
              <a:t> </a:t>
            </a:r>
            <a:r>
              <a:rPr lang="es-ES" dirty="0" err="1"/>
              <a:t>really</a:t>
            </a:r>
            <a:r>
              <a:rPr lang="es-ES" dirty="0"/>
              <a:t> </a:t>
            </a:r>
            <a:r>
              <a:rPr lang="es-ES" dirty="0" err="1"/>
              <a:t>special</a:t>
            </a:r>
            <a:r>
              <a:rPr lang="es-ES" dirty="0"/>
              <a:t>, </a:t>
            </a:r>
            <a:r>
              <a:rPr lang="es-ES" dirty="0" err="1"/>
              <a:t>just</a:t>
            </a:r>
            <a:r>
              <a:rPr lang="es-ES" dirty="0"/>
              <a:t> </a:t>
            </a:r>
            <a:r>
              <a:rPr lang="es-ES" dirty="0" err="1"/>
              <a:t>setting</a:t>
            </a:r>
            <a:r>
              <a:rPr lang="es-ES" dirty="0"/>
              <a:t> a </a:t>
            </a:r>
            <a:r>
              <a:rPr lang="es-ES" dirty="0" err="1"/>
              <a:t>cross</a:t>
            </a:r>
            <a:r>
              <a:rPr lang="es-ES" dirty="0"/>
              <a:t> </a:t>
            </a:r>
            <a:r>
              <a:rPr lang="es-ES" dirty="0" err="1"/>
              <a:t>platform</a:t>
            </a:r>
            <a:r>
              <a:rPr lang="es-ES" dirty="0"/>
              <a:t> </a:t>
            </a:r>
            <a:r>
              <a:rPr lang="es-ES" dirty="0" err="1"/>
              <a:t>pproperty</a:t>
            </a:r>
            <a:r>
              <a:rPr lang="es-ES" dirty="0"/>
              <a:t> to a </a:t>
            </a:r>
            <a:r>
              <a:rPr lang="es-ES" dirty="0" err="1"/>
              <a:t>native</a:t>
            </a:r>
            <a:r>
              <a:rPr lang="es-ES" dirty="0"/>
              <a:t> UI control </a:t>
            </a:r>
            <a:r>
              <a:rPr lang="es-ES" dirty="0" err="1"/>
              <a:t>property</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5:54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554984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Relying on event handlers to orchestrate behavior and property changes</a:t>
            </a:r>
          </a:p>
          <a:p>
            <a:r>
              <a:rPr lang="en-US"/>
              <a:t>Lots of boilerplate code</a:t>
            </a:r>
          </a:p>
          <a:p>
            <a:r>
              <a:rPr lang="en-US"/>
              <a:t>Tons of knowledge required about order of events, both on the platform side and on the Xamarin.Forms side (</a:t>
            </a:r>
            <a:r>
              <a:rPr lang="en-US" err="1"/>
              <a:t>i.e</a:t>
            </a:r>
            <a:r>
              <a:rPr lang="en-US"/>
              <a:t>,, Does this need to happen on </a:t>
            </a:r>
            <a:r>
              <a:rPr lang="en-US" err="1"/>
              <a:t>ElementChanged</a:t>
            </a:r>
            <a:r>
              <a:rPr lang="en-US"/>
              <a:t>? What about </a:t>
            </a:r>
            <a:r>
              <a:rPr lang="en-US" err="1"/>
              <a:t>ElementPropertyChanged</a:t>
            </a:r>
            <a:r>
              <a:rPr lang="en-US"/>
              <a:t>?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11/20/20 5:54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97787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a:t>
            </a:r>
            <a:r>
              <a:rPr lang="es-ES" dirty="0"/>
              <a:t> </a:t>
            </a:r>
            <a:r>
              <a:rPr lang="es-ES" dirty="0" err="1"/>
              <a:t>main</a:t>
            </a:r>
            <a:r>
              <a:rPr lang="es-ES" dirty="0"/>
              <a:t> </a:t>
            </a:r>
            <a:r>
              <a:rPr lang="es-ES" dirty="0" err="1"/>
              <a:t>goal</a:t>
            </a:r>
            <a:r>
              <a:rPr lang="es-ES" dirty="0"/>
              <a:t> </a:t>
            </a:r>
            <a:r>
              <a:rPr lang="es-ES" dirty="0" err="1"/>
              <a:t>with</a:t>
            </a:r>
            <a:r>
              <a:rPr lang="es-ES" dirty="0"/>
              <a:t> .NET MAUI </a:t>
            </a:r>
            <a:r>
              <a:rPr lang="es-ES" dirty="0" err="1"/>
              <a:t>is</a:t>
            </a:r>
            <a:r>
              <a:rPr lang="es-ES" dirty="0"/>
              <a:t> to </a:t>
            </a:r>
            <a:r>
              <a:rPr lang="es-ES" dirty="0" err="1"/>
              <a:t>decouple</a:t>
            </a:r>
            <a:r>
              <a:rPr lang="es-ES" dirty="0"/>
              <a:t> </a:t>
            </a:r>
            <a:r>
              <a:rPr lang="es-ES" dirty="0" err="1"/>
              <a:t>the</a:t>
            </a:r>
            <a:r>
              <a:rPr lang="es-ES" dirty="0"/>
              <a:t> </a:t>
            </a:r>
            <a:r>
              <a:rPr lang="es-ES" dirty="0" err="1"/>
              <a:t>renderers</a:t>
            </a:r>
            <a:r>
              <a:rPr lang="es-ES" dirty="0"/>
              <a:t>. </a:t>
            </a:r>
            <a:r>
              <a:rPr lang="es-ES" dirty="0" err="1"/>
              <a:t>The</a:t>
            </a:r>
            <a:r>
              <a:rPr lang="es-ES" dirty="0"/>
              <a:t> </a:t>
            </a:r>
            <a:r>
              <a:rPr lang="es-ES" dirty="0" err="1"/>
              <a:t>basic</a:t>
            </a:r>
            <a:r>
              <a:rPr lang="es-ES" dirty="0"/>
              <a:t> idea </a:t>
            </a:r>
            <a:r>
              <a:rPr lang="es-ES" dirty="0" err="1"/>
              <a:t>is</a:t>
            </a:r>
            <a:r>
              <a:rPr lang="es-ES" dirty="0"/>
              <a:t> </a:t>
            </a:r>
            <a:r>
              <a:rPr lang="es-ES" dirty="0" err="1"/>
              <a:t>invert</a:t>
            </a:r>
            <a:r>
              <a:rPr lang="es-ES" dirty="0"/>
              <a:t> </a:t>
            </a:r>
            <a:r>
              <a:rPr lang="es-ES" dirty="0" err="1"/>
              <a:t>the</a:t>
            </a:r>
            <a:r>
              <a:rPr lang="es-ES" dirty="0"/>
              <a:t> </a:t>
            </a:r>
            <a:r>
              <a:rPr lang="es-ES" dirty="0" err="1"/>
              <a:t>dependency</a:t>
            </a:r>
            <a:r>
              <a:rPr lang="es-ES" dirty="0"/>
              <a:t> </a:t>
            </a:r>
            <a:r>
              <a:rPr lang="es-ES" dirty="0" err="1"/>
              <a:t>tree</a:t>
            </a:r>
            <a:r>
              <a:rPr lang="es-ES" dirty="0"/>
              <a:t>.</a:t>
            </a:r>
          </a:p>
          <a:p>
            <a:endParaRPr lang="es-ES" dirty="0"/>
          </a:p>
          <a:p>
            <a:r>
              <a:rPr lang="es-ES" dirty="0" err="1"/>
              <a:t>Now</a:t>
            </a:r>
            <a:r>
              <a:rPr lang="es-ES" dirty="0"/>
              <a:t>, </a:t>
            </a:r>
            <a:r>
              <a:rPr lang="es-ES" dirty="0" err="1"/>
              <a:t>the</a:t>
            </a:r>
            <a:r>
              <a:rPr lang="es-ES" dirty="0"/>
              <a:t> </a:t>
            </a:r>
            <a:r>
              <a:rPr lang="es-ES" dirty="0" err="1"/>
              <a:t>Xamarin.Forms</a:t>
            </a:r>
            <a:r>
              <a:rPr lang="es-ES" dirty="0"/>
              <a:t> </a:t>
            </a:r>
            <a:r>
              <a:rPr lang="es-ES" dirty="0" err="1"/>
              <a:t>Button</a:t>
            </a:r>
            <a:r>
              <a:rPr lang="es-ES" dirty="0"/>
              <a:t> </a:t>
            </a:r>
            <a:r>
              <a:rPr lang="es-ES" dirty="0" err="1"/>
              <a:t>depends</a:t>
            </a:r>
            <a:r>
              <a:rPr lang="es-ES" dirty="0"/>
              <a:t> </a:t>
            </a:r>
            <a:r>
              <a:rPr lang="es-ES" dirty="0" err="1"/>
              <a:t>on</a:t>
            </a:r>
            <a:r>
              <a:rPr lang="es-ES" dirty="0"/>
              <a:t> </a:t>
            </a:r>
            <a:r>
              <a:rPr lang="es-ES" dirty="0" err="1"/>
              <a:t>Ibutton</a:t>
            </a:r>
            <a:r>
              <a:rPr lang="es-ES" dirty="0"/>
              <a:t> and </a:t>
            </a:r>
            <a:r>
              <a:rPr lang="es-ES" dirty="0" err="1"/>
              <a:t>that</a:t>
            </a:r>
            <a:r>
              <a:rPr lang="es-ES" dirty="0"/>
              <a:t> interface </a:t>
            </a:r>
            <a:r>
              <a:rPr lang="es-ES" dirty="0" err="1"/>
              <a:t>is</a:t>
            </a:r>
            <a:r>
              <a:rPr lang="es-ES" dirty="0"/>
              <a:t> </a:t>
            </a:r>
            <a:r>
              <a:rPr lang="es-ES" dirty="0" err="1"/>
              <a:t>what</a:t>
            </a:r>
            <a:r>
              <a:rPr lang="es-ES" dirty="0"/>
              <a:t> </a:t>
            </a:r>
            <a:r>
              <a:rPr lang="es-ES" dirty="0" err="1"/>
              <a:t>is</a:t>
            </a:r>
            <a:r>
              <a:rPr lang="es-ES" dirty="0"/>
              <a:t> </a:t>
            </a:r>
            <a:r>
              <a:rPr lang="es-ES" dirty="0" err="1"/>
              <a:t>used</a:t>
            </a:r>
            <a:r>
              <a:rPr lang="es-ES" dirty="0"/>
              <a:t> </a:t>
            </a:r>
            <a:r>
              <a:rPr lang="es-ES" dirty="0" err="1"/>
              <a:t>by</a:t>
            </a:r>
            <a:r>
              <a:rPr lang="es-ES" dirty="0"/>
              <a:t> </a:t>
            </a:r>
            <a:r>
              <a:rPr lang="es-ES" dirty="0" err="1"/>
              <a:t>the</a:t>
            </a:r>
            <a:r>
              <a:rPr lang="es-ES" dirty="0"/>
              <a:t> </a:t>
            </a:r>
            <a:r>
              <a:rPr lang="es-ES" dirty="0" err="1"/>
              <a:t>Button</a:t>
            </a:r>
            <a:r>
              <a:rPr lang="es-ES" dirty="0"/>
              <a:t> and </a:t>
            </a:r>
            <a:r>
              <a:rPr lang="es-ES" dirty="0" err="1"/>
              <a:t>the</a:t>
            </a:r>
            <a:r>
              <a:rPr lang="es-ES" dirty="0"/>
              <a:t> </a:t>
            </a:r>
            <a:r>
              <a:rPr lang="es-ES" dirty="0" err="1"/>
              <a:t>ButtonHandler</a:t>
            </a:r>
            <a:r>
              <a:rPr lang="es-ES" dirty="0"/>
              <a:t> </a:t>
            </a:r>
            <a:r>
              <a:rPr lang="es-ES" dirty="0" err="1"/>
              <a:t>only</a:t>
            </a:r>
            <a:r>
              <a:rPr lang="es-ES" dirty="0"/>
              <a:t> </a:t>
            </a:r>
            <a:r>
              <a:rPr lang="es-ES" dirty="0" err="1"/>
              <a:t>knows</a:t>
            </a:r>
            <a:r>
              <a:rPr lang="es-ES" dirty="0"/>
              <a:t> </a:t>
            </a:r>
            <a:r>
              <a:rPr lang="es-ES" dirty="0" err="1"/>
              <a:t>about</a:t>
            </a:r>
            <a:r>
              <a:rPr lang="es-ES" dirty="0"/>
              <a:t> </a:t>
            </a:r>
            <a:r>
              <a:rPr lang="es-ES" dirty="0" err="1"/>
              <a:t>an</a:t>
            </a:r>
            <a:r>
              <a:rPr lang="es-ES" dirty="0"/>
              <a:t> </a:t>
            </a:r>
            <a:r>
              <a:rPr lang="es-ES" dirty="0" err="1"/>
              <a:t>IButton</a:t>
            </a:r>
            <a:r>
              <a:rPr lang="es-ES" dirty="0"/>
              <a:t>.</a:t>
            </a:r>
          </a:p>
          <a:p>
            <a:endParaRPr lang="es-ES" dirty="0"/>
          </a:p>
          <a:p>
            <a:endParaRPr lang="es-ES" dirty="0"/>
          </a:p>
          <a:p>
            <a:r>
              <a:rPr lang="es-ES" dirty="0" err="1"/>
              <a:t>The</a:t>
            </a:r>
            <a:r>
              <a:rPr lang="es-ES" dirty="0"/>
              <a:t> </a:t>
            </a:r>
            <a:r>
              <a:rPr lang="es-ES" dirty="0" err="1"/>
              <a:t>Handler</a:t>
            </a:r>
            <a:r>
              <a:rPr lang="es-ES" dirty="0"/>
              <a:t> </a:t>
            </a:r>
            <a:r>
              <a:rPr lang="es-ES" dirty="0" err="1"/>
              <a:t>doesnt</a:t>
            </a:r>
            <a:r>
              <a:rPr lang="es-ES" dirty="0"/>
              <a:t> </a:t>
            </a:r>
            <a:r>
              <a:rPr lang="es-ES" dirty="0" err="1"/>
              <a:t>know</a:t>
            </a:r>
            <a:r>
              <a:rPr lang="es-ES" dirty="0"/>
              <a:t> </a:t>
            </a:r>
            <a:r>
              <a:rPr lang="es-ES" dirty="0" err="1"/>
              <a:t>nothing</a:t>
            </a:r>
            <a:r>
              <a:rPr lang="es-ES" dirty="0"/>
              <a:t> </a:t>
            </a:r>
            <a:r>
              <a:rPr lang="es-ES" dirty="0" err="1"/>
              <a:t>about</a:t>
            </a:r>
            <a:r>
              <a:rPr lang="es-ES" dirty="0"/>
              <a:t> </a:t>
            </a:r>
            <a:r>
              <a:rPr lang="es-ES" dirty="0" err="1"/>
              <a:t>the</a:t>
            </a:r>
            <a:r>
              <a:rPr lang="es-ES" dirty="0"/>
              <a:t> </a:t>
            </a:r>
            <a:r>
              <a:rPr lang="es-ES" dirty="0" err="1"/>
              <a:t>Button</a:t>
            </a:r>
            <a:r>
              <a:rPr lang="es-ES" dirty="0"/>
              <a:t> </a:t>
            </a:r>
            <a:r>
              <a:rPr lang="es-ES" dirty="0" err="1"/>
              <a:t>component</a:t>
            </a:r>
            <a:r>
              <a:rPr lang="es-ES" dirty="0"/>
              <a:t>.</a:t>
            </a:r>
          </a:p>
          <a:p>
            <a:endParaRPr lang="es-ES" dirty="0"/>
          </a:p>
          <a:p>
            <a:r>
              <a:rPr lang="es-ES" dirty="0" err="1"/>
              <a:t>This</a:t>
            </a:r>
            <a:r>
              <a:rPr lang="es-ES" dirty="0"/>
              <a:t> </a:t>
            </a:r>
            <a:r>
              <a:rPr lang="es-ES" dirty="0" err="1"/>
              <a:t>allow</a:t>
            </a:r>
            <a:r>
              <a:rPr lang="es-ES" dirty="0"/>
              <a:t> </a:t>
            </a:r>
            <a:r>
              <a:rPr lang="es-ES" dirty="0" err="1"/>
              <a:t>you</a:t>
            </a:r>
            <a:r>
              <a:rPr lang="es-ES" dirty="0"/>
              <a:t> to </a:t>
            </a:r>
            <a:r>
              <a:rPr lang="es-ES" dirty="0" err="1"/>
              <a:t>map</a:t>
            </a:r>
            <a:r>
              <a:rPr lang="es-ES" dirty="0"/>
              <a:t> </a:t>
            </a:r>
            <a:r>
              <a:rPr lang="es-ES" dirty="0" err="1"/>
              <a:t>different</a:t>
            </a:r>
            <a:r>
              <a:rPr lang="es-ES" dirty="0"/>
              <a:t> </a:t>
            </a:r>
            <a:r>
              <a:rPr lang="es-ES" dirty="0" err="1"/>
              <a:t>type</a:t>
            </a:r>
            <a:r>
              <a:rPr lang="es-ES" dirty="0"/>
              <a:t> of </a:t>
            </a:r>
            <a:r>
              <a:rPr lang="es-ES" dirty="0" err="1"/>
              <a:t>controls</a:t>
            </a:r>
            <a:r>
              <a:rPr lang="es-ES" dirty="0"/>
              <a:t>, </a:t>
            </a:r>
            <a:r>
              <a:rPr lang="es-ES" dirty="0" err="1"/>
              <a:t>because</a:t>
            </a:r>
            <a:r>
              <a:rPr lang="es-ES" dirty="0"/>
              <a:t> use </a:t>
            </a:r>
            <a:r>
              <a:rPr lang="es-ES" dirty="0" err="1"/>
              <a:t>the</a:t>
            </a:r>
            <a:r>
              <a:rPr lang="es-ES" dirty="0"/>
              <a:t> interface and </a:t>
            </a:r>
            <a:r>
              <a:rPr lang="es-ES" dirty="0" err="1"/>
              <a:t>have</a:t>
            </a:r>
            <a:r>
              <a:rPr lang="es-ES" dirty="0"/>
              <a:t> </a:t>
            </a:r>
            <a:r>
              <a:rPr lang="es-ES" dirty="0" err="1"/>
              <a:t>not</a:t>
            </a:r>
            <a:r>
              <a:rPr lang="es-ES" dirty="0"/>
              <a:t> </a:t>
            </a:r>
            <a:r>
              <a:rPr lang="es-ES" dirty="0" err="1"/>
              <a:t>any</a:t>
            </a:r>
            <a:r>
              <a:rPr lang="es-ES" dirty="0"/>
              <a:t> concept </a:t>
            </a:r>
            <a:r>
              <a:rPr lang="es-ES" dirty="0" err="1"/>
              <a:t>about</a:t>
            </a:r>
            <a:r>
              <a:rPr lang="es-ES" dirty="0"/>
              <a:t> </a:t>
            </a:r>
            <a:r>
              <a:rPr lang="es-ES" dirty="0" err="1"/>
              <a:t>what</a:t>
            </a:r>
            <a:r>
              <a:rPr lang="es-ES" dirty="0"/>
              <a:t> </a:t>
            </a:r>
            <a:r>
              <a:rPr lang="es-ES" dirty="0" err="1"/>
              <a:t>is</a:t>
            </a:r>
            <a:r>
              <a:rPr lang="es-ES" dirty="0"/>
              <a:t> .NET MAUI.</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5:54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35920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There</a:t>
            </a:r>
            <a:r>
              <a:rPr lang="es-ES" dirty="0"/>
              <a:t> are </a:t>
            </a:r>
            <a:r>
              <a:rPr lang="es-ES" dirty="0" err="1"/>
              <a:t>several</a:t>
            </a:r>
            <a:r>
              <a:rPr lang="es-ES" dirty="0"/>
              <a:t> ideas </a:t>
            </a:r>
            <a:r>
              <a:rPr lang="es-ES" dirty="0" err="1"/>
              <a:t>driving</a:t>
            </a:r>
            <a:r>
              <a:rPr lang="es-ES" dirty="0"/>
              <a:t> </a:t>
            </a:r>
            <a:r>
              <a:rPr lang="es-ES" dirty="0" err="1"/>
              <a:t>this</a:t>
            </a:r>
            <a:r>
              <a:rPr lang="es-ES" dirty="0"/>
              <a:t>, </a:t>
            </a:r>
            <a:r>
              <a:rPr lang="es-ES" dirty="0" err="1"/>
              <a:t>but</a:t>
            </a:r>
            <a:r>
              <a:rPr lang="es-ES" dirty="0"/>
              <a:t> </a:t>
            </a:r>
            <a:r>
              <a:rPr lang="es-ES" dirty="0" err="1"/>
              <a:t>one</a:t>
            </a:r>
            <a:r>
              <a:rPr lang="es-ES" dirty="0"/>
              <a:t> of </a:t>
            </a:r>
            <a:r>
              <a:rPr lang="es-ES" dirty="0" err="1"/>
              <a:t>the</a:t>
            </a:r>
            <a:r>
              <a:rPr lang="es-ES" dirty="0"/>
              <a:t> </a:t>
            </a:r>
            <a:r>
              <a:rPr lang="es-ES" dirty="0" err="1"/>
              <a:t>most</a:t>
            </a:r>
            <a:r>
              <a:rPr lang="es-ES" dirty="0"/>
              <a:t> </a:t>
            </a:r>
            <a:r>
              <a:rPr lang="es-ES" dirty="0" err="1"/>
              <a:t>important</a:t>
            </a:r>
            <a:r>
              <a:rPr lang="es-ES" dirty="0"/>
              <a:t> </a:t>
            </a:r>
            <a:r>
              <a:rPr lang="es-ES" dirty="0" err="1"/>
              <a:t>ones</a:t>
            </a:r>
            <a:r>
              <a:rPr lang="es-ES" dirty="0"/>
              <a:t> </a:t>
            </a:r>
            <a:r>
              <a:rPr lang="es-ES" dirty="0" err="1"/>
              <a:t>is</a:t>
            </a:r>
            <a:r>
              <a:rPr lang="es-ES" dirty="0"/>
              <a:t> performance </a:t>
            </a:r>
            <a:r>
              <a:rPr lang="es-ES" dirty="0" err="1"/>
              <a:t>minded</a:t>
            </a:r>
            <a:r>
              <a:rPr lang="es-ES" dirty="0"/>
              <a:t> and </a:t>
            </a:r>
            <a:r>
              <a:rPr lang="es-ES" dirty="0" err="1"/>
              <a:t>simplified</a:t>
            </a:r>
            <a:r>
              <a:rPr lang="es-ES" dirty="0"/>
              <a:t>.</a:t>
            </a:r>
          </a:p>
          <a:p>
            <a:r>
              <a:rPr lang="es-ES" dirty="0" err="1"/>
              <a:t>Achieve</a:t>
            </a:r>
            <a:r>
              <a:rPr lang="es-ES" dirty="0"/>
              <a:t> a </a:t>
            </a:r>
            <a:r>
              <a:rPr lang="es-ES" dirty="0" err="1"/>
              <a:t>much</a:t>
            </a:r>
            <a:r>
              <a:rPr lang="es-ES" dirty="0"/>
              <a:t> </a:t>
            </a:r>
            <a:r>
              <a:rPr lang="es-ES" dirty="0" err="1"/>
              <a:t>better</a:t>
            </a:r>
            <a:r>
              <a:rPr lang="es-ES" dirty="0"/>
              <a:t> performance and </a:t>
            </a:r>
            <a:r>
              <a:rPr lang="es-ES" dirty="0" err="1"/>
              <a:t>allow</a:t>
            </a:r>
            <a:r>
              <a:rPr lang="es-ES" dirty="0"/>
              <a:t> to </a:t>
            </a:r>
            <a:r>
              <a:rPr lang="es-ES" dirty="0" err="1"/>
              <a:t>understand</a:t>
            </a:r>
            <a:r>
              <a:rPr lang="es-ES" dirty="0"/>
              <a:t> </a:t>
            </a:r>
            <a:r>
              <a:rPr lang="es-ES" dirty="0" err="1"/>
              <a:t>how</a:t>
            </a:r>
            <a:r>
              <a:rPr lang="es-ES" dirty="0"/>
              <a:t> </a:t>
            </a:r>
            <a:r>
              <a:rPr lang="es-ES" dirty="0" err="1"/>
              <a:t>everything</a:t>
            </a:r>
            <a:r>
              <a:rPr lang="es-ES" dirty="0"/>
              <a:t> Works in a </a:t>
            </a:r>
            <a:r>
              <a:rPr lang="es-ES" dirty="0" err="1"/>
              <a:t>easy</a:t>
            </a:r>
            <a:r>
              <a:rPr lang="es-ES" dirty="0"/>
              <a:t> </a:t>
            </a:r>
            <a:r>
              <a:rPr lang="es-ES" dirty="0" err="1"/>
              <a:t>way</a:t>
            </a:r>
            <a:r>
              <a:rPr lang="es-ES" dirty="0"/>
              <a:t>. </a:t>
            </a:r>
            <a:r>
              <a:rPr lang="es-ES" dirty="0" err="1"/>
              <a:t>Mostly</a:t>
            </a:r>
            <a:r>
              <a:rPr lang="es-ES" dirty="0"/>
              <a:t>, </a:t>
            </a:r>
            <a:r>
              <a:rPr lang="es-ES" dirty="0" err="1"/>
              <a:t>if</a:t>
            </a:r>
            <a:r>
              <a:rPr lang="es-ES" dirty="0"/>
              <a:t> </a:t>
            </a:r>
            <a:r>
              <a:rPr lang="es-ES" dirty="0" err="1"/>
              <a:t>you</a:t>
            </a:r>
            <a:r>
              <a:rPr lang="es-ES" dirty="0"/>
              <a:t> are a new </a:t>
            </a:r>
            <a:r>
              <a:rPr lang="es-ES" dirty="0" err="1"/>
              <a:t>developer</a:t>
            </a:r>
            <a:r>
              <a:rPr lang="es-ES" dirty="0"/>
              <a:t>. In </a:t>
            </a:r>
            <a:r>
              <a:rPr lang="es-ES" dirty="0" err="1"/>
              <a:t>Xamarin.Forms</a:t>
            </a:r>
            <a:r>
              <a:rPr lang="es-ES" dirty="0"/>
              <a:t> </a:t>
            </a:r>
            <a:r>
              <a:rPr lang="es-ES" dirty="0" err="1"/>
              <a:t>is</a:t>
            </a:r>
            <a:r>
              <a:rPr lang="es-ES" dirty="0"/>
              <a:t> a Little bit </a:t>
            </a:r>
            <a:r>
              <a:rPr lang="es-ES" dirty="0" err="1"/>
              <a:t>hard</a:t>
            </a:r>
            <a:r>
              <a:rPr lang="es-ES" dirty="0"/>
              <a:t> to </a:t>
            </a:r>
            <a:r>
              <a:rPr lang="es-ES" dirty="0" err="1"/>
              <a:t>understanding</a:t>
            </a:r>
            <a:r>
              <a:rPr lang="es-ES" dirty="0"/>
              <a:t> </a:t>
            </a:r>
            <a:r>
              <a:rPr lang="es-ES" dirty="0" err="1"/>
              <a:t>how</a:t>
            </a:r>
            <a:r>
              <a:rPr lang="es-ES" dirty="0"/>
              <a:t> to </a:t>
            </a:r>
            <a:r>
              <a:rPr lang="es-ES" dirty="0" err="1"/>
              <a:t>get</a:t>
            </a:r>
            <a:r>
              <a:rPr lang="es-ES" dirty="0"/>
              <a:t> </a:t>
            </a:r>
            <a:r>
              <a:rPr lang="es-ES" dirty="0" err="1"/>
              <a:t>the</a:t>
            </a:r>
            <a:r>
              <a:rPr lang="es-ES" dirty="0"/>
              <a:t> </a:t>
            </a:r>
            <a:r>
              <a:rPr lang="es-ES" dirty="0" err="1"/>
              <a:t>renderer</a:t>
            </a:r>
            <a:r>
              <a:rPr lang="es-ES" dirty="0"/>
              <a:t>, </a:t>
            </a:r>
            <a:r>
              <a:rPr lang="es-ES" dirty="0" err="1"/>
              <a:t>the</a:t>
            </a:r>
            <a:r>
              <a:rPr lang="es-ES" dirty="0"/>
              <a:t> </a:t>
            </a:r>
            <a:r>
              <a:rPr lang="es-ES" dirty="0" err="1"/>
              <a:t>lifecycle</a:t>
            </a:r>
            <a:r>
              <a:rPr lang="es-ES" dirty="0"/>
              <a:t>, etc.</a:t>
            </a:r>
          </a:p>
          <a:p>
            <a:r>
              <a:rPr lang="es-ES" dirty="0" err="1"/>
              <a:t>Also</a:t>
            </a:r>
            <a:r>
              <a:rPr lang="es-ES" dirty="0"/>
              <a:t>, </a:t>
            </a:r>
            <a:r>
              <a:rPr lang="es-ES" dirty="0" err="1"/>
              <a:t>is</a:t>
            </a:r>
            <a:r>
              <a:rPr lang="es-ES" dirty="0"/>
              <a:t> </a:t>
            </a:r>
            <a:r>
              <a:rPr lang="es-ES" dirty="0" err="1"/>
              <a:t>complex</a:t>
            </a:r>
            <a:r>
              <a:rPr lang="es-ES" dirty="0"/>
              <a:t> as </a:t>
            </a:r>
            <a:r>
              <a:rPr lang="es-ES" dirty="0" err="1"/>
              <a:t>we</a:t>
            </a:r>
            <a:r>
              <a:rPr lang="es-ES" dirty="0"/>
              <a:t> </a:t>
            </a:r>
            <a:r>
              <a:rPr lang="es-ES" dirty="0" err="1"/>
              <a:t>mentioned</a:t>
            </a:r>
            <a:r>
              <a:rPr lang="es-ES" dirty="0"/>
              <a:t> to Access to </a:t>
            </a:r>
            <a:r>
              <a:rPr lang="es-ES" dirty="0" err="1"/>
              <a:t>any</a:t>
            </a:r>
            <a:r>
              <a:rPr lang="es-ES" dirty="0"/>
              <a:t> </a:t>
            </a:r>
            <a:r>
              <a:rPr lang="es-ES" dirty="0" err="1"/>
              <a:t>native</a:t>
            </a:r>
            <a:r>
              <a:rPr lang="es-ES" dirty="0"/>
              <a:t> </a:t>
            </a:r>
            <a:r>
              <a:rPr lang="es-ES" dirty="0" err="1"/>
              <a:t>element</a:t>
            </a:r>
            <a:r>
              <a:rPr lang="es-ES" dirty="0"/>
              <a:t> </a:t>
            </a:r>
            <a:r>
              <a:rPr lang="es-ES" dirty="0" err="1"/>
              <a:t>from</a:t>
            </a:r>
            <a:r>
              <a:rPr lang="es-ES" dirty="0"/>
              <a:t> </a:t>
            </a:r>
            <a:r>
              <a:rPr lang="es-ES" dirty="0" err="1"/>
              <a:t>the</a:t>
            </a:r>
            <a:r>
              <a:rPr lang="es-ES" dirty="0"/>
              <a:t> </a:t>
            </a:r>
            <a:r>
              <a:rPr lang="es-ES" dirty="0" err="1"/>
              <a:t>cross</a:t>
            </a:r>
            <a:r>
              <a:rPr lang="es-ES" dirty="0"/>
              <a:t> </a:t>
            </a:r>
            <a:r>
              <a:rPr lang="es-ES" dirty="0" err="1"/>
              <a:t>platform</a:t>
            </a:r>
            <a:r>
              <a:rPr lang="es-ES" dirty="0"/>
              <a:t> </a:t>
            </a:r>
            <a:r>
              <a:rPr lang="es-ES" dirty="0" err="1"/>
              <a:t>layer</a:t>
            </a:r>
            <a:r>
              <a:rPr lang="es-ES" dirty="0"/>
              <a:t>.</a:t>
            </a:r>
          </a:p>
          <a:p>
            <a:endParaRPr lang="es-ES" dirty="0"/>
          </a:p>
          <a:p>
            <a:endParaRPr lang="es-ES" dirty="0"/>
          </a:p>
          <a:p>
            <a:r>
              <a:rPr lang="es-ES" dirty="0"/>
              <a:t>So, </a:t>
            </a:r>
            <a:r>
              <a:rPr lang="es-ES" dirty="0" err="1"/>
              <a:t>what</a:t>
            </a:r>
            <a:r>
              <a:rPr lang="es-ES" dirty="0"/>
              <a:t> </a:t>
            </a:r>
            <a:r>
              <a:rPr lang="es-ES" dirty="0" err="1"/>
              <a:t>we</a:t>
            </a:r>
            <a:r>
              <a:rPr lang="es-ES" dirty="0"/>
              <a:t> are </a:t>
            </a:r>
            <a:r>
              <a:rPr lang="es-ES" dirty="0" err="1"/>
              <a:t>doing</a:t>
            </a:r>
            <a:r>
              <a:rPr lang="es-ES" dirty="0"/>
              <a:t> </a:t>
            </a:r>
            <a:r>
              <a:rPr lang="es-ES" dirty="0" err="1"/>
              <a:t>is</a:t>
            </a:r>
            <a:r>
              <a:rPr lang="es-ES" dirty="0"/>
              <a:t> </a:t>
            </a:r>
            <a:r>
              <a:rPr lang="es-ES" dirty="0" err="1"/>
              <a:t>sort</a:t>
            </a:r>
            <a:r>
              <a:rPr lang="es-ES" dirty="0"/>
              <a:t> of </a:t>
            </a:r>
            <a:r>
              <a:rPr lang="es-ES" dirty="0" err="1"/>
              <a:t>moving</a:t>
            </a:r>
            <a:r>
              <a:rPr lang="es-ES" dirty="0"/>
              <a:t> </a:t>
            </a:r>
            <a:r>
              <a:rPr lang="es-ES" dirty="0" err="1"/>
              <a:t>everything</a:t>
            </a:r>
            <a:r>
              <a:rPr lang="es-ES" dirty="0"/>
              <a:t> </a:t>
            </a:r>
            <a:r>
              <a:rPr lang="es-ES" dirty="0" err="1"/>
              <a:t>into</a:t>
            </a:r>
            <a:r>
              <a:rPr lang="es-ES" dirty="0"/>
              <a:t> </a:t>
            </a:r>
            <a:r>
              <a:rPr lang="es-ES" dirty="0" err="1"/>
              <a:t>the</a:t>
            </a:r>
            <a:r>
              <a:rPr lang="es-ES" dirty="0"/>
              <a:t> </a:t>
            </a:r>
            <a:r>
              <a:rPr lang="es-ES" dirty="0" err="1"/>
              <a:t>cross-platform</a:t>
            </a:r>
            <a:r>
              <a:rPr lang="es-ES" dirty="0"/>
              <a:t> </a:t>
            </a:r>
            <a:r>
              <a:rPr lang="es-ES" dirty="0" err="1"/>
              <a:t>side</a:t>
            </a:r>
            <a:r>
              <a:rPr lang="es-ES" dirty="0"/>
              <a:t> to </a:t>
            </a:r>
            <a:r>
              <a:rPr lang="es-ES" dirty="0" err="1"/>
              <a:t>allow</a:t>
            </a:r>
            <a:r>
              <a:rPr lang="es-ES" dirty="0"/>
              <a:t> </a:t>
            </a:r>
            <a:r>
              <a:rPr lang="es-ES" dirty="0" err="1"/>
              <a:t>you</a:t>
            </a:r>
            <a:r>
              <a:rPr lang="es-ES" dirty="0"/>
              <a:t> Access </a:t>
            </a:r>
            <a:r>
              <a:rPr lang="es-ES" dirty="0" err="1"/>
              <a:t>things</a:t>
            </a:r>
            <a:r>
              <a:rPr lang="es-ES" dirty="0"/>
              <a:t> </a:t>
            </a:r>
            <a:r>
              <a:rPr lang="es-ES" dirty="0" err="1"/>
              <a:t>within</a:t>
            </a:r>
            <a:r>
              <a:rPr lang="es-ES" dirty="0"/>
              <a:t> </a:t>
            </a:r>
            <a:r>
              <a:rPr lang="es-ES" dirty="0" err="1"/>
              <a:t>the</a:t>
            </a:r>
            <a:r>
              <a:rPr lang="es-ES" dirty="0"/>
              <a:t> </a:t>
            </a:r>
            <a:r>
              <a:rPr lang="es-ES" dirty="0" err="1"/>
              <a:t>context</a:t>
            </a:r>
            <a:r>
              <a:rPr lang="es-ES" dirty="0"/>
              <a:t> of </a:t>
            </a:r>
            <a:r>
              <a:rPr lang="es-ES" dirty="0" err="1"/>
              <a:t>your</a:t>
            </a:r>
            <a:r>
              <a:rPr lang="es-ES" dirty="0"/>
              <a:t> </a:t>
            </a:r>
            <a:r>
              <a:rPr lang="es-ES" dirty="0" err="1"/>
              <a:t>shared</a:t>
            </a:r>
            <a:r>
              <a:rPr lang="es-ES" dirty="0"/>
              <a:t> </a:t>
            </a:r>
            <a:r>
              <a:rPr lang="es-ES" dirty="0" err="1"/>
              <a:t>application</a:t>
            </a:r>
            <a:r>
              <a:rPr lang="es-ES" dirty="0"/>
              <a:t>.</a:t>
            </a:r>
          </a:p>
          <a:p>
            <a:endParaRPr lang="es-ES" dirty="0"/>
          </a:p>
          <a:p>
            <a:r>
              <a:rPr lang="es-ES" dirty="0"/>
              <a:t>So </a:t>
            </a:r>
            <a:r>
              <a:rPr lang="es-ES" dirty="0" err="1"/>
              <a:t>you</a:t>
            </a:r>
            <a:r>
              <a:rPr lang="es-ES" dirty="0"/>
              <a:t> can </a:t>
            </a:r>
            <a:r>
              <a:rPr lang="es-ES" dirty="0" err="1"/>
              <a:t>see</a:t>
            </a:r>
            <a:r>
              <a:rPr lang="es-ES" dirty="0"/>
              <a:t> in </a:t>
            </a:r>
            <a:r>
              <a:rPr lang="es-ES" dirty="0" err="1"/>
              <a:t>the</a:t>
            </a:r>
            <a:r>
              <a:rPr lang="es-ES" dirty="0"/>
              <a:t> </a:t>
            </a:r>
            <a:r>
              <a:rPr lang="es-ES" dirty="0" err="1"/>
              <a:t>slides</a:t>
            </a:r>
            <a:r>
              <a:rPr lang="es-ES" dirty="0"/>
              <a:t> </a:t>
            </a:r>
            <a:r>
              <a:rPr lang="es-ES" dirty="0" err="1"/>
              <a:t>some</a:t>
            </a:r>
            <a:r>
              <a:rPr lang="es-ES" dirty="0"/>
              <a:t> </a:t>
            </a:r>
            <a:r>
              <a:rPr lang="es-ES" dirty="0" err="1"/>
              <a:t>samples</a:t>
            </a:r>
            <a:r>
              <a:rPr lang="es-ES" dirty="0"/>
              <a:t>, and as </a:t>
            </a:r>
            <a:r>
              <a:rPr lang="es-ES" dirty="0" err="1"/>
              <a:t>you</a:t>
            </a:r>
            <a:r>
              <a:rPr lang="es-ES" dirty="0"/>
              <a:t> can </a:t>
            </a:r>
            <a:r>
              <a:rPr lang="es-ES" dirty="0" err="1"/>
              <a:t>see</a:t>
            </a:r>
            <a:r>
              <a:rPr lang="es-ES" dirty="0"/>
              <a:t>, </a:t>
            </a:r>
            <a:r>
              <a:rPr lang="es-ES" dirty="0" err="1"/>
              <a:t>the</a:t>
            </a:r>
            <a:r>
              <a:rPr lang="es-ES" dirty="0"/>
              <a:t> idea </a:t>
            </a:r>
            <a:r>
              <a:rPr lang="es-ES" dirty="0" err="1"/>
              <a:t>is</a:t>
            </a:r>
            <a:r>
              <a:rPr lang="es-ES" dirty="0"/>
              <a:t> to </a:t>
            </a:r>
            <a:r>
              <a:rPr lang="es-ES" dirty="0" err="1"/>
              <a:t>allow</a:t>
            </a:r>
            <a:r>
              <a:rPr lang="es-ES" dirty="0"/>
              <a:t> </a:t>
            </a:r>
            <a:r>
              <a:rPr lang="es-ES" dirty="0" err="1"/>
              <a:t>register</a:t>
            </a:r>
            <a:r>
              <a:rPr lang="es-ES" dirty="0"/>
              <a:t> </a:t>
            </a:r>
            <a:r>
              <a:rPr lang="es-ES" dirty="0" err="1"/>
              <a:t>any</a:t>
            </a:r>
            <a:r>
              <a:rPr lang="es-ES" dirty="0"/>
              <a:t> </a:t>
            </a:r>
            <a:r>
              <a:rPr lang="es-ES" dirty="0" err="1"/>
              <a:t>handler</a:t>
            </a:r>
            <a:r>
              <a:rPr lang="es-ES" dirty="0"/>
              <a:t> </a:t>
            </a:r>
            <a:r>
              <a:rPr lang="es-ES" dirty="0" err="1"/>
              <a:t>you</a:t>
            </a:r>
            <a:r>
              <a:rPr lang="es-ES" dirty="0"/>
              <a:t> </a:t>
            </a:r>
            <a:r>
              <a:rPr lang="es-ES" dirty="0" err="1"/>
              <a:t>want</a:t>
            </a:r>
            <a:r>
              <a:rPr lang="es-ES" dirty="0"/>
              <a:t>. </a:t>
            </a:r>
            <a:r>
              <a:rPr lang="es-ES" dirty="0" err="1"/>
              <a:t>For</a:t>
            </a:r>
            <a:r>
              <a:rPr lang="es-ES" dirty="0"/>
              <a:t> </a:t>
            </a:r>
            <a:r>
              <a:rPr lang="es-ES" dirty="0" err="1"/>
              <a:t>sure</a:t>
            </a:r>
            <a:r>
              <a:rPr lang="es-ES" dirty="0"/>
              <a:t>, </a:t>
            </a:r>
            <a:r>
              <a:rPr lang="es-ES" dirty="0" err="1"/>
              <a:t>there</a:t>
            </a:r>
            <a:r>
              <a:rPr lang="es-ES" dirty="0"/>
              <a:t> are </a:t>
            </a:r>
            <a:r>
              <a:rPr lang="es-ES" dirty="0" err="1"/>
              <a:t>handlers</a:t>
            </a:r>
            <a:r>
              <a:rPr lang="es-ES" dirty="0"/>
              <a:t> </a:t>
            </a:r>
            <a:r>
              <a:rPr lang="es-ES" dirty="0" err="1"/>
              <a:t>registered</a:t>
            </a:r>
            <a:r>
              <a:rPr lang="es-ES" dirty="0"/>
              <a:t> </a:t>
            </a:r>
            <a:r>
              <a:rPr lang="es-ES" dirty="0" err="1"/>
              <a:t>by</a:t>
            </a:r>
            <a:r>
              <a:rPr lang="es-ES" dirty="0"/>
              <a:t> </a:t>
            </a:r>
            <a:r>
              <a:rPr lang="es-ES" dirty="0" err="1"/>
              <a:t>defaut</a:t>
            </a:r>
            <a:r>
              <a:rPr lang="es-ES" dirty="0"/>
              <a:t>, </a:t>
            </a:r>
            <a:r>
              <a:rPr lang="es-ES" dirty="0" err="1"/>
              <a:t>but</a:t>
            </a:r>
            <a:r>
              <a:rPr lang="es-ES" dirty="0"/>
              <a:t>, </a:t>
            </a:r>
            <a:r>
              <a:rPr lang="es-ES" dirty="0" err="1"/>
              <a:t>you</a:t>
            </a:r>
            <a:r>
              <a:rPr lang="es-ES" dirty="0"/>
              <a:t> can swap </a:t>
            </a:r>
            <a:r>
              <a:rPr lang="es-ES" dirty="0" err="1"/>
              <a:t>those</a:t>
            </a:r>
            <a:r>
              <a:rPr lang="es-ES" dirty="0"/>
              <a:t> in and </a:t>
            </a:r>
            <a:r>
              <a:rPr lang="es-ES" dirty="0" err="1"/>
              <a:t>out</a:t>
            </a:r>
            <a:r>
              <a:rPr lang="es-ES" dirty="0"/>
              <a:t>. </a:t>
            </a:r>
            <a:r>
              <a:rPr lang="es-ES" dirty="0" err="1"/>
              <a:t>The</a:t>
            </a:r>
            <a:r>
              <a:rPr lang="es-ES" dirty="0"/>
              <a:t> idea </a:t>
            </a:r>
            <a:r>
              <a:rPr lang="es-ES" dirty="0" err="1"/>
              <a:t>behind</a:t>
            </a:r>
            <a:r>
              <a:rPr lang="es-ES" dirty="0"/>
              <a:t> </a:t>
            </a:r>
            <a:r>
              <a:rPr lang="es-ES" dirty="0" err="1"/>
              <a:t>this</a:t>
            </a:r>
            <a:r>
              <a:rPr lang="es-ES" dirty="0"/>
              <a:t> </a:t>
            </a:r>
            <a:r>
              <a:rPr lang="es-ES" dirty="0" err="1"/>
              <a:t>is</a:t>
            </a:r>
            <a:r>
              <a:rPr lang="es-ES" dirty="0"/>
              <a:t>, </a:t>
            </a:r>
            <a:r>
              <a:rPr lang="es-ES" dirty="0" err="1"/>
              <a:t>we</a:t>
            </a:r>
            <a:r>
              <a:rPr lang="es-ES" dirty="0"/>
              <a:t> are </a:t>
            </a:r>
            <a:r>
              <a:rPr lang="es-ES" dirty="0" err="1"/>
              <a:t>not</a:t>
            </a:r>
            <a:r>
              <a:rPr lang="es-ES" dirty="0"/>
              <a:t> </a:t>
            </a:r>
            <a:r>
              <a:rPr lang="es-ES" dirty="0" err="1"/>
              <a:t>going</a:t>
            </a:r>
            <a:r>
              <a:rPr lang="es-ES" dirty="0"/>
              <a:t> to use </a:t>
            </a:r>
            <a:r>
              <a:rPr lang="es-ES" dirty="0" err="1"/>
              <a:t>assembly</a:t>
            </a:r>
            <a:r>
              <a:rPr lang="es-ES" dirty="0"/>
              <a:t> </a:t>
            </a:r>
            <a:r>
              <a:rPr lang="es-ES" dirty="0" err="1"/>
              <a:t>scanning</a:t>
            </a:r>
            <a:r>
              <a:rPr lang="es-ES" dirty="0"/>
              <a:t> </a:t>
            </a:r>
            <a:r>
              <a:rPr lang="es-ES" dirty="0" err="1"/>
              <a:t>by</a:t>
            </a:r>
            <a:r>
              <a:rPr lang="es-ES" dirty="0"/>
              <a:t> default. In </a:t>
            </a:r>
            <a:r>
              <a:rPr lang="es-ES" dirty="0" err="1"/>
              <a:t>next</a:t>
            </a:r>
            <a:r>
              <a:rPr lang="es-ES" dirty="0"/>
              <a:t> </a:t>
            </a:r>
            <a:r>
              <a:rPr lang="es-ES" dirty="0" err="1"/>
              <a:t>slides</a:t>
            </a:r>
            <a:r>
              <a:rPr lang="es-ES" dirty="0"/>
              <a:t> </a:t>
            </a:r>
            <a:r>
              <a:rPr lang="es-ES" dirty="0" err="1"/>
              <a:t>we</a:t>
            </a:r>
            <a:r>
              <a:rPr lang="es-ES" dirty="0"/>
              <a:t> </a:t>
            </a:r>
            <a:r>
              <a:rPr lang="es-ES" dirty="0" err="1"/>
              <a:t>will</a:t>
            </a:r>
            <a:r>
              <a:rPr lang="es-ES" dirty="0"/>
              <a:t> </a:t>
            </a:r>
            <a:r>
              <a:rPr lang="es-ES" dirty="0" err="1"/>
              <a:t>see</a:t>
            </a:r>
            <a:r>
              <a:rPr lang="es-ES" dirty="0"/>
              <a:t> </a:t>
            </a:r>
            <a:r>
              <a:rPr lang="es-ES" dirty="0" err="1"/>
              <a:t>that</a:t>
            </a:r>
            <a:r>
              <a:rPr lang="es-ES" dirty="0"/>
              <a:t> </a:t>
            </a:r>
            <a:r>
              <a:rPr lang="es-ES" dirty="0" err="1"/>
              <a:t>we</a:t>
            </a:r>
            <a:r>
              <a:rPr lang="es-ES" dirty="0"/>
              <a:t> </a:t>
            </a:r>
            <a:r>
              <a:rPr lang="es-ES" dirty="0" err="1"/>
              <a:t>will</a:t>
            </a:r>
            <a:r>
              <a:rPr lang="es-ES" dirty="0"/>
              <a:t> </a:t>
            </a:r>
            <a:r>
              <a:rPr lang="es-ES" dirty="0" err="1"/>
              <a:t>allow</a:t>
            </a:r>
            <a:r>
              <a:rPr lang="es-ES" dirty="0"/>
              <a:t> </a:t>
            </a:r>
            <a:r>
              <a:rPr lang="es-ES" dirty="0" err="1"/>
              <a:t>the</a:t>
            </a:r>
            <a:r>
              <a:rPr lang="es-ES" dirty="0"/>
              <a:t> use of </a:t>
            </a:r>
            <a:r>
              <a:rPr lang="es-ES" dirty="0" err="1"/>
              <a:t>scanning</a:t>
            </a:r>
            <a:r>
              <a:rPr lang="es-ES" dirty="0"/>
              <a:t> </a:t>
            </a:r>
            <a:r>
              <a:rPr lang="es-ES" dirty="0" err="1"/>
              <a:t>assembly</a:t>
            </a:r>
            <a:r>
              <a:rPr lang="es-ES" dirty="0"/>
              <a:t> </a:t>
            </a:r>
            <a:r>
              <a:rPr lang="es-ES" dirty="0" err="1"/>
              <a:t>for</a:t>
            </a:r>
            <a:r>
              <a:rPr lang="es-ES" dirty="0"/>
              <a:t> a </a:t>
            </a:r>
            <a:r>
              <a:rPr lang="es-ES" dirty="0" err="1"/>
              <a:t>very</a:t>
            </a:r>
            <a:r>
              <a:rPr lang="es-ES" dirty="0"/>
              <a:t> </a:t>
            </a:r>
            <a:r>
              <a:rPr lang="es-ES" dirty="0" err="1"/>
              <a:t>specific</a:t>
            </a:r>
            <a:r>
              <a:rPr lang="es-ES" dirty="0"/>
              <a:t> case. </a:t>
            </a:r>
          </a:p>
          <a:p>
            <a:r>
              <a:rPr lang="es-ES" dirty="0" err="1"/>
              <a:t>This</a:t>
            </a:r>
            <a:r>
              <a:rPr lang="es-ES" dirty="0"/>
              <a:t> </a:t>
            </a:r>
            <a:r>
              <a:rPr lang="es-ES" dirty="0" err="1"/>
              <a:t>is</a:t>
            </a:r>
            <a:r>
              <a:rPr lang="es-ES" dirty="0"/>
              <a:t> </a:t>
            </a:r>
            <a:r>
              <a:rPr lang="es-ES" dirty="0" err="1"/>
              <a:t>for</a:t>
            </a:r>
            <a:r>
              <a:rPr lang="es-ES" dirty="0"/>
              <a:t> </a:t>
            </a:r>
            <a:r>
              <a:rPr lang="es-ES" dirty="0" err="1"/>
              <a:t>teo</a:t>
            </a:r>
            <a:r>
              <a:rPr lang="es-ES" dirty="0"/>
              <a:t> </a:t>
            </a:r>
            <a:r>
              <a:rPr lang="es-ES" dirty="0" err="1"/>
              <a:t>reason</a:t>
            </a:r>
            <a:r>
              <a:rPr lang="es-ES" dirty="0"/>
              <a:t>; </a:t>
            </a:r>
            <a:r>
              <a:rPr lang="es-ES" dirty="0" err="1"/>
              <a:t>first</a:t>
            </a:r>
            <a:r>
              <a:rPr lang="es-ES" dirty="0"/>
              <a:t> </a:t>
            </a:r>
            <a:r>
              <a:rPr lang="es-ES" dirty="0" err="1"/>
              <a:t>one</a:t>
            </a:r>
            <a:r>
              <a:rPr lang="es-ES" dirty="0"/>
              <a:t>, to </a:t>
            </a:r>
            <a:r>
              <a:rPr lang="es-ES" dirty="0" err="1"/>
              <a:t>gain</a:t>
            </a:r>
            <a:r>
              <a:rPr lang="es-ES" dirty="0"/>
              <a:t> performance and </a:t>
            </a:r>
            <a:r>
              <a:rPr lang="es-ES" dirty="0" err="1"/>
              <a:t>second</a:t>
            </a:r>
            <a:r>
              <a:rPr lang="es-ES" dirty="0"/>
              <a:t> </a:t>
            </a:r>
            <a:r>
              <a:rPr lang="es-ES" dirty="0" err="1"/>
              <a:t>one</a:t>
            </a:r>
            <a:r>
              <a:rPr lang="es-ES" dirty="0"/>
              <a:t>; to </a:t>
            </a:r>
            <a:r>
              <a:rPr lang="es-ES" dirty="0" err="1"/>
              <a:t>simplify</a:t>
            </a:r>
            <a:r>
              <a:rPr lang="es-ES" dirty="0"/>
              <a:t> </a:t>
            </a:r>
            <a:r>
              <a:rPr lang="es-ES" dirty="0" err="1"/>
              <a:t>the</a:t>
            </a:r>
            <a:r>
              <a:rPr lang="es-ES" dirty="0"/>
              <a:t> </a:t>
            </a:r>
            <a:r>
              <a:rPr lang="es-ES" dirty="0" err="1"/>
              <a:t>registration</a:t>
            </a:r>
            <a:r>
              <a:rPr lang="es-ES" dirty="0"/>
              <a:t> </a:t>
            </a:r>
            <a:r>
              <a:rPr lang="es-ES" dirty="0" err="1"/>
              <a:t>process</a:t>
            </a:r>
            <a:r>
              <a:rPr lang="es-ES" dirty="0"/>
              <a:t>.</a:t>
            </a:r>
          </a:p>
          <a:p>
            <a:endParaRPr lang="es-ES" dirty="0"/>
          </a:p>
          <a:p>
            <a:r>
              <a:rPr lang="es-ES" dirty="0"/>
              <a:t>Of </a:t>
            </a:r>
            <a:r>
              <a:rPr lang="es-ES" dirty="0" err="1"/>
              <a:t>course</a:t>
            </a:r>
            <a:r>
              <a:rPr lang="es-ES" dirty="0"/>
              <a:t>, </a:t>
            </a:r>
            <a:r>
              <a:rPr lang="es-ES" dirty="0" err="1"/>
              <a:t>the</a:t>
            </a:r>
            <a:r>
              <a:rPr lang="es-ES" dirty="0"/>
              <a:t> </a:t>
            </a:r>
            <a:r>
              <a:rPr lang="es-ES" dirty="0" err="1"/>
              <a:t>code</a:t>
            </a:r>
            <a:r>
              <a:rPr lang="es-ES" dirty="0"/>
              <a:t> </a:t>
            </a:r>
            <a:r>
              <a:rPr lang="es-ES" dirty="0" err="1"/>
              <a:t>sample</a:t>
            </a:r>
            <a:r>
              <a:rPr lang="es-ES" dirty="0"/>
              <a:t> </a:t>
            </a:r>
            <a:r>
              <a:rPr lang="es-ES" dirty="0" err="1"/>
              <a:t>from</a:t>
            </a:r>
            <a:r>
              <a:rPr lang="es-ES" dirty="0"/>
              <a:t> </a:t>
            </a:r>
            <a:r>
              <a:rPr lang="es-ES" dirty="0" err="1"/>
              <a:t>the</a:t>
            </a:r>
            <a:r>
              <a:rPr lang="es-ES" dirty="0"/>
              <a:t> </a:t>
            </a:r>
            <a:r>
              <a:rPr lang="es-ES" dirty="0" err="1"/>
              <a:t>slides</a:t>
            </a:r>
            <a:r>
              <a:rPr lang="es-ES" dirty="0"/>
              <a:t>, </a:t>
            </a:r>
            <a:r>
              <a:rPr lang="es-ES" dirty="0" err="1"/>
              <a:t>also</a:t>
            </a:r>
            <a:r>
              <a:rPr lang="es-ES" dirty="0"/>
              <a:t> Works </a:t>
            </a:r>
            <a:r>
              <a:rPr lang="es-ES" dirty="0" err="1"/>
              <a:t>with</a:t>
            </a:r>
            <a:r>
              <a:rPr lang="es-ES" dirty="0"/>
              <a:t> </a:t>
            </a:r>
            <a:r>
              <a:rPr lang="es-ES" dirty="0" err="1"/>
              <a:t>multitargeting</a:t>
            </a:r>
            <a:r>
              <a:rPr lang="es-ES" dirty="0"/>
              <a:t> so </a:t>
            </a:r>
            <a:r>
              <a:rPr lang="es-ES" dirty="0" err="1"/>
              <a:t>you</a:t>
            </a:r>
            <a:r>
              <a:rPr lang="es-ES" dirty="0"/>
              <a:t> can </a:t>
            </a:r>
            <a:r>
              <a:rPr lang="es-ES" dirty="0" err="1"/>
              <a:t>include</a:t>
            </a:r>
            <a:r>
              <a:rPr lang="es-ES" dirty="0"/>
              <a:t> </a:t>
            </a:r>
            <a:r>
              <a:rPr lang="es-ES" dirty="0" err="1"/>
              <a:t>it</a:t>
            </a:r>
            <a:r>
              <a:rPr lang="es-ES" dirty="0"/>
              <a:t> in </a:t>
            </a:r>
            <a:r>
              <a:rPr lang="es-ES" dirty="0" err="1"/>
              <a:t>cross</a:t>
            </a:r>
            <a:r>
              <a:rPr lang="es-ES" dirty="0"/>
              <a:t> </a:t>
            </a:r>
            <a:r>
              <a:rPr lang="es-ES" dirty="0" err="1"/>
              <a:t>platform</a:t>
            </a:r>
            <a:r>
              <a:rPr lang="es-ES" dirty="0"/>
              <a:t> </a:t>
            </a:r>
            <a:r>
              <a:rPr lang="es-ES" dirty="0" err="1"/>
              <a:t>code</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5:54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411128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Ok, </a:t>
            </a:r>
            <a:r>
              <a:rPr lang="es-ES" dirty="0" err="1"/>
              <a:t>let’s</a:t>
            </a:r>
            <a:r>
              <a:rPr lang="es-ES" dirty="0"/>
              <a:t> </a:t>
            </a:r>
            <a:r>
              <a:rPr lang="es-ES" dirty="0" err="1"/>
              <a:t>continue</a:t>
            </a:r>
            <a:r>
              <a:rPr lang="es-ES" dirty="0"/>
              <a:t> </a:t>
            </a:r>
            <a:r>
              <a:rPr lang="es-ES" dirty="0" err="1"/>
              <a:t>talking</a:t>
            </a:r>
            <a:r>
              <a:rPr lang="es-ES" dirty="0"/>
              <a:t> </a:t>
            </a:r>
            <a:r>
              <a:rPr lang="es-ES" dirty="0" err="1"/>
              <a:t>about</a:t>
            </a:r>
            <a:r>
              <a:rPr lang="es-ES" dirty="0"/>
              <a:t> </a:t>
            </a:r>
            <a:r>
              <a:rPr lang="es-ES" dirty="0" err="1"/>
              <a:t>the</a:t>
            </a:r>
            <a:r>
              <a:rPr lang="es-ES" dirty="0"/>
              <a:t> </a:t>
            </a:r>
            <a:r>
              <a:rPr lang="es-ES" dirty="0" err="1"/>
              <a:t>goals</a:t>
            </a:r>
            <a:r>
              <a:rPr lang="es-ES" dirty="0"/>
              <a:t> of .NET MAUI.</a:t>
            </a:r>
          </a:p>
          <a:p>
            <a:endParaRPr lang="es-ES" dirty="0"/>
          </a:p>
          <a:p>
            <a:r>
              <a:rPr lang="es-ES" dirty="0" err="1"/>
              <a:t>Removing</a:t>
            </a:r>
            <a:r>
              <a:rPr lang="es-ES" dirty="0"/>
              <a:t> </a:t>
            </a:r>
            <a:r>
              <a:rPr lang="es-ES" dirty="0" err="1"/>
              <a:t>confusing</a:t>
            </a:r>
            <a:r>
              <a:rPr lang="es-ES" dirty="0"/>
              <a:t> </a:t>
            </a:r>
            <a:r>
              <a:rPr lang="es-ES" dirty="0" err="1"/>
              <a:t>APIs</a:t>
            </a:r>
            <a:r>
              <a:rPr lang="es-ES" dirty="0"/>
              <a:t> and </a:t>
            </a:r>
            <a:r>
              <a:rPr lang="es-ES" dirty="0" err="1"/>
              <a:t>this</a:t>
            </a:r>
            <a:r>
              <a:rPr lang="es-ES" dirty="0"/>
              <a:t> particular </a:t>
            </a:r>
            <a:r>
              <a:rPr lang="es-ES" dirty="0" err="1"/>
              <a:t>example</a:t>
            </a:r>
            <a:r>
              <a:rPr lang="es-ES" dirty="0"/>
              <a:t> </a:t>
            </a:r>
            <a:r>
              <a:rPr lang="es-ES" dirty="0" err="1"/>
              <a:t>refers</a:t>
            </a:r>
            <a:r>
              <a:rPr lang="es-ES" dirty="0"/>
              <a:t> </a:t>
            </a:r>
            <a:r>
              <a:rPr lang="es-ES" dirty="0" err="1"/>
              <a:t>again</a:t>
            </a:r>
            <a:r>
              <a:rPr lang="es-ES" dirty="0"/>
              <a:t> to </a:t>
            </a:r>
            <a:r>
              <a:rPr lang="es-ES" dirty="0" err="1"/>
              <a:t>Platform</a:t>
            </a:r>
            <a:r>
              <a:rPr lang="es-ES" dirty="0"/>
              <a:t> </a:t>
            </a:r>
            <a:r>
              <a:rPr lang="es-ES" dirty="0" err="1"/>
              <a:t>Specific</a:t>
            </a:r>
            <a:r>
              <a:rPr lang="es-ES" dirty="0"/>
              <a:t>.</a:t>
            </a:r>
          </a:p>
          <a:p>
            <a:endParaRPr lang="es-ES" dirty="0"/>
          </a:p>
          <a:p>
            <a:r>
              <a:rPr lang="es-ES" dirty="0"/>
              <a:t>So, </a:t>
            </a:r>
            <a:r>
              <a:rPr lang="es-ES" dirty="0" err="1"/>
              <a:t>the</a:t>
            </a:r>
            <a:r>
              <a:rPr lang="es-ES" dirty="0"/>
              <a:t> </a:t>
            </a:r>
            <a:r>
              <a:rPr lang="es-ES" dirty="0" err="1"/>
              <a:t>main</a:t>
            </a:r>
            <a:r>
              <a:rPr lang="es-ES" dirty="0"/>
              <a:t> idea </a:t>
            </a:r>
            <a:r>
              <a:rPr lang="es-ES" dirty="0" err="1"/>
              <a:t>is</a:t>
            </a:r>
            <a:r>
              <a:rPr lang="es-ES" dirty="0"/>
              <a:t>, </a:t>
            </a:r>
            <a:r>
              <a:rPr lang="es-ES" dirty="0" err="1"/>
              <a:t>you</a:t>
            </a:r>
            <a:r>
              <a:rPr lang="es-ES" dirty="0"/>
              <a:t> </a:t>
            </a:r>
            <a:r>
              <a:rPr lang="es-ES" dirty="0" err="1"/>
              <a:t>will</a:t>
            </a:r>
            <a:r>
              <a:rPr lang="es-ES" dirty="0"/>
              <a:t> </a:t>
            </a:r>
            <a:r>
              <a:rPr lang="es-ES" dirty="0" err="1"/>
              <a:t>have</a:t>
            </a:r>
            <a:r>
              <a:rPr lang="es-ES" dirty="0"/>
              <a:t> Access to </a:t>
            </a:r>
            <a:r>
              <a:rPr lang="es-ES" dirty="0" err="1"/>
              <a:t>native</a:t>
            </a:r>
            <a:r>
              <a:rPr lang="es-ES" dirty="0"/>
              <a:t> bits </a:t>
            </a:r>
            <a:r>
              <a:rPr lang="es-ES" dirty="0" err="1"/>
              <a:t>from</a:t>
            </a:r>
            <a:r>
              <a:rPr lang="es-ES" dirty="0"/>
              <a:t> a </a:t>
            </a:r>
            <a:r>
              <a:rPr lang="es-ES" dirty="0" err="1"/>
              <a:t>cross-platform</a:t>
            </a:r>
            <a:r>
              <a:rPr lang="es-ES" dirty="0"/>
              <a:t> </a:t>
            </a:r>
            <a:r>
              <a:rPr lang="es-ES" dirty="0" err="1"/>
              <a:t>standpoint</a:t>
            </a:r>
            <a:r>
              <a:rPr lang="es-ES" dirty="0"/>
              <a:t>. </a:t>
            </a:r>
            <a:r>
              <a:rPr lang="es-ES" dirty="0" err="1"/>
              <a:t>If</a:t>
            </a:r>
            <a:r>
              <a:rPr lang="es-ES" dirty="0"/>
              <a:t> I </a:t>
            </a:r>
            <a:r>
              <a:rPr lang="es-ES" dirty="0" err="1"/>
              <a:t>have</a:t>
            </a:r>
            <a:r>
              <a:rPr lang="es-ES" dirty="0"/>
              <a:t> a .NET MAUI </a:t>
            </a:r>
            <a:r>
              <a:rPr lang="es-ES" dirty="0" err="1"/>
              <a:t>Label</a:t>
            </a:r>
            <a:r>
              <a:rPr lang="es-ES" dirty="0"/>
              <a:t>, I can </a:t>
            </a:r>
            <a:r>
              <a:rPr lang="es-ES" dirty="0" err="1"/>
              <a:t>just</a:t>
            </a:r>
            <a:r>
              <a:rPr lang="es-ES" dirty="0"/>
              <a:t> Access </a:t>
            </a:r>
            <a:r>
              <a:rPr lang="es-ES" dirty="0" err="1"/>
              <a:t>the</a:t>
            </a:r>
            <a:r>
              <a:rPr lang="es-ES" dirty="0"/>
              <a:t> </a:t>
            </a:r>
            <a:r>
              <a:rPr lang="es-ES" dirty="0" err="1"/>
              <a:t>native</a:t>
            </a:r>
            <a:r>
              <a:rPr lang="es-ES" dirty="0"/>
              <a:t> View </a:t>
            </a:r>
            <a:r>
              <a:rPr lang="es-ES" dirty="0" err="1"/>
              <a:t>from</a:t>
            </a:r>
            <a:r>
              <a:rPr lang="es-ES" dirty="0"/>
              <a:t> </a:t>
            </a:r>
            <a:r>
              <a:rPr lang="es-ES" dirty="0" err="1"/>
              <a:t>cross</a:t>
            </a:r>
            <a:r>
              <a:rPr lang="es-ES" dirty="0"/>
              <a:t> </a:t>
            </a:r>
            <a:r>
              <a:rPr lang="es-ES" dirty="0" err="1"/>
              <a:t>platform</a:t>
            </a:r>
            <a:r>
              <a:rPr lang="es-ES" dirty="0"/>
              <a:t> </a:t>
            </a:r>
            <a:r>
              <a:rPr lang="es-ES" dirty="0" err="1"/>
              <a:t>context</a:t>
            </a:r>
            <a:r>
              <a:rPr lang="es-ES" dirty="0"/>
              <a:t>. </a:t>
            </a:r>
            <a:r>
              <a:rPr lang="es-ES" dirty="0" err="1"/>
              <a:t>You</a:t>
            </a:r>
            <a:r>
              <a:rPr lang="es-ES" dirty="0"/>
              <a:t> can use </a:t>
            </a:r>
            <a:r>
              <a:rPr lang="es-ES" dirty="0" err="1"/>
              <a:t>compilation</a:t>
            </a:r>
            <a:r>
              <a:rPr lang="es-ES" dirty="0"/>
              <a:t> </a:t>
            </a:r>
            <a:r>
              <a:rPr lang="es-ES" dirty="0" err="1"/>
              <a:t>directives</a:t>
            </a:r>
            <a:r>
              <a:rPr lang="es-ES" dirty="0"/>
              <a:t> </a:t>
            </a:r>
            <a:r>
              <a:rPr lang="es-ES" dirty="0" err="1"/>
              <a:t>or</a:t>
            </a:r>
            <a:r>
              <a:rPr lang="es-ES" dirty="0"/>
              <a:t> créate a </a:t>
            </a:r>
            <a:r>
              <a:rPr lang="es-ES" dirty="0" err="1"/>
              <a:t>platform</a:t>
            </a:r>
            <a:r>
              <a:rPr lang="es-ES" dirty="0"/>
              <a:t> </a:t>
            </a:r>
            <a:r>
              <a:rPr lang="es-ES" dirty="0" err="1"/>
              <a:t>specific</a:t>
            </a:r>
            <a:r>
              <a:rPr lang="es-ES" dirty="0"/>
              <a:t> file, </a:t>
            </a:r>
            <a:r>
              <a:rPr lang="es-ES" dirty="0" err="1"/>
              <a:t>then</a:t>
            </a:r>
            <a:r>
              <a:rPr lang="es-ES" dirty="0"/>
              <a:t> Access </a:t>
            </a:r>
            <a:r>
              <a:rPr lang="es-ES" dirty="0" err="1"/>
              <a:t>the</a:t>
            </a:r>
            <a:r>
              <a:rPr lang="es-ES" dirty="0"/>
              <a:t> </a:t>
            </a:r>
            <a:r>
              <a:rPr lang="es-ES" dirty="0" err="1"/>
              <a:t>native</a:t>
            </a:r>
            <a:r>
              <a:rPr lang="es-ES" dirty="0"/>
              <a:t> control and </a:t>
            </a:r>
            <a:r>
              <a:rPr lang="es-ES" dirty="0" err="1"/>
              <a:t>customize</a:t>
            </a:r>
            <a:r>
              <a:rPr lang="es-ES" dirty="0"/>
              <a:t>, </a:t>
            </a:r>
            <a:r>
              <a:rPr lang="es-ES" dirty="0" err="1"/>
              <a:t>modify</a:t>
            </a:r>
            <a:r>
              <a:rPr lang="es-ES" dirty="0"/>
              <a:t> </a:t>
            </a:r>
            <a:r>
              <a:rPr lang="es-ES" dirty="0" err="1"/>
              <a:t>whatever</a:t>
            </a:r>
            <a:r>
              <a:rPr lang="es-ES" dirty="0"/>
              <a:t> </a:t>
            </a:r>
            <a:r>
              <a:rPr lang="es-ES" dirty="0" err="1"/>
              <a:t>you</a:t>
            </a:r>
            <a:r>
              <a:rPr lang="es-ES" dirty="0"/>
              <a:t> </a:t>
            </a:r>
            <a:r>
              <a:rPr lang="es-ES" dirty="0" err="1"/>
              <a:t>want</a:t>
            </a:r>
            <a:r>
              <a:rPr lang="es-ES" dirty="0"/>
              <a:t>.</a:t>
            </a:r>
          </a:p>
          <a:p>
            <a:endParaRPr lang="es-ES" dirty="0"/>
          </a:p>
          <a:p>
            <a:r>
              <a:rPr lang="es-ES" dirty="0"/>
              <a:t>So, </a:t>
            </a:r>
            <a:r>
              <a:rPr lang="es-ES" dirty="0" err="1"/>
              <a:t>again</a:t>
            </a:r>
            <a:r>
              <a:rPr lang="es-ES" dirty="0"/>
              <a:t>, </a:t>
            </a:r>
            <a:r>
              <a:rPr lang="es-ES" dirty="0" err="1"/>
              <a:t>that</a:t>
            </a:r>
            <a:r>
              <a:rPr lang="es-ES" dirty="0"/>
              <a:t> </a:t>
            </a:r>
            <a:r>
              <a:rPr lang="es-ES" dirty="0" err="1"/>
              <a:t>is</a:t>
            </a:r>
            <a:r>
              <a:rPr lang="es-ES" dirty="0"/>
              <a:t> </a:t>
            </a:r>
            <a:r>
              <a:rPr lang="es-ES" dirty="0" err="1"/>
              <a:t>possible</a:t>
            </a:r>
            <a:r>
              <a:rPr lang="es-ES" dirty="0"/>
              <a:t> </a:t>
            </a:r>
            <a:r>
              <a:rPr lang="es-ES" dirty="0" err="1"/>
              <a:t>because</a:t>
            </a:r>
            <a:r>
              <a:rPr lang="es-ES" dirty="0"/>
              <a:t> </a:t>
            </a:r>
            <a:r>
              <a:rPr lang="es-ES" dirty="0" err="1"/>
              <a:t>we</a:t>
            </a:r>
            <a:r>
              <a:rPr lang="es-ES" dirty="0"/>
              <a:t> </a:t>
            </a:r>
            <a:r>
              <a:rPr lang="es-ES" dirty="0" err="1"/>
              <a:t>inverted</a:t>
            </a:r>
            <a:r>
              <a:rPr lang="es-ES" dirty="0"/>
              <a:t> </a:t>
            </a:r>
            <a:r>
              <a:rPr lang="es-ES" dirty="0" err="1"/>
              <a:t>the</a:t>
            </a:r>
            <a:r>
              <a:rPr lang="es-ES" dirty="0"/>
              <a:t> </a:t>
            </a:r>
            <a:r>
              <a:rPr lang="es-ES" dirty="0" err="1"/>
              <a:t>inversion</a:t>
            </a:r>
            <a:r>
              <a:rPr lang="es-ES" dirty="0"/>
              <a:t> as </a:t>
            </a:r>
            <a:r>
              <a:rPr lang="es-ES" dirty="0" err="1"/>
              <a:t>we</a:t>
            </a:r>
            <a:r>
              <a:rPr lang="es-ES" dirty="0"/>
              <a:t> </a:t>
            </a:r>
            <a:r>
              <a:rPr lang="es-ES" dirty="0" err="1"/>
              <a:t>said</a:t>
            </a:r>
            <a:r>
              <a:rPr lang="es-ES" dirty="0"/>
              <a:t> </a:t>
            </a:r>
            <a:r>
              <a:rPr lang="es-ES" dirty="0" err="1"/>
              <a:t>earlier</a:t>
            </a:r>
            <a:r>
              <a:rPr lang="es-ES" dirty="0"/>
              <a:t>, </a:t>
            </a:r>
            <a:r>
              <a:rPr lang="es-ES" dirty="0" err="1"/>
              <a:t>now</a:t>
            </a:r>
            <a:r>
              <a:rPr lang="es-ES" dirty="0"/>
              <a:t> .NET MAUI </a:t>
            </a:r>
            <a:r>
              <a:rPr lang="es-ES" dirty="0" err="1"/>
              <a:t>taking</a:t>
            </a:r>
            <a:r>
              <a:rPr lang="es-ES" dirty="0"/>
              <a:t> </a:t>
            </a:r>
            <a:r>
              <a:rPr lang="es-ES" dirty="0" err="1"/>
              <a:t>dependency</a:t>
            </a:r>
            <a:r>
              <a:rPr lang="es-ES" dirty="0"/>
              <a:t> </a:t>
            </a:r>
            <a:r>
              <a:rPr lang="es-ES" dirty="0" err="1"/>
              <a:t>on</a:t>
            </a:r>
            <a:r>
              <a:rPr lang="es-ES" dirty="0"/>
              <a:t> </a:t>
            </a:r>
            <a:r>
              <a:rPr lang="es-ES" dirty="0" err="1"/>
              <a:t>the</a:t>
            </a:r>
            <a:r>
              <a:rPr lang="es-ES" dirty="0"/>
              <a:t> </a:t>
            </a:r>
            <a:r>
              <a:rPr lang="es-ES" dirty="0" err="1"/>
              <a:t>renderes</a:t>
            </a:r>
            <a:r>
              <a:rPr lang="es-ES" dirty="0"/>
              <a:t> </a:t>
            </a:r>
            <a:r>
              <a:rPr lang="es-ES" dirty="0" err="1"/>
              <a:t>opposed</a:t>
            </a:r>
            <a:r>
              <a:rPr lang="es-ES" dirty="0"/>
              <a:t> </a:t>
            </a:r>
            <a:r>
              <a:rPr lang="es-ES" dirty="0" err="1"/>
              <a:t>the</a:t>
            </a:r>
            <a:r>
              <a:rPr lang="es-ES" dirty="0"/>
              <a:t> </a:t>
            </a:r>
            <a:r>
              <a:rPr lang="es-ES" dirty="0" err="1"/>
              <a:t>renderers</a:t>
            </a:r>
            <a:r>
              <a:rPr lang="es-ES" dirty="0"/>
              <a:t> </a:t>
            </a:r>
            <a:r>
              <a:rPr lang="es-ES" dirty="0" err="1"/>
              <a:t>taking</a:t>
            </a:r>
            <a:r>
              <a:rPr lang="es-ES" dirty="0"/>
              <a:t> </a:t>
            </a:r>
            <a:r>
              <a:rPr lang="es-ES" dirty="0" err="1"/>
              <a:t>dependency</a:t>
            </a:r>
            <a:r>
              <a:rPr lang="es-ES" dirty="0"/>
              <a:t> </a:t>
            </a:r>
            <a:r>
              <a:rPr lang="es-ES" dirty="0" err="1"/>
              <a:t>on</a:t>
            </a:r>
            <a:r>
              <a:rPr lang="es-ES" dirty="0"/>
              <a:t> </a:t>
            </a:r>
            <a:r>
              <a:rPr lang="es-ES" dirty="0" err="1"/>
              <a:t>Xamarin.Forms</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11/20/20 5:54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4264901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A32BD7-20C0-9745-A96C-6528A7F10320}"/>
              </a:ext>
            </a:extLst>
          </p:cNvPr>
          <p:cNvPicPr>
            <a:picLocks noChangeAspect="1"/>
          </p:cNvPicPr>
          <p:nvPr userDrawn="1"/>
        </p:nvPicPr>
        <p:blipFill rotWithShape="1">
          <a:blip r:embed="rId2"/>
          <a:srcRect t="3990" r="3990"/>
          <a:stretch/>
        </p:blipFill>
        <p:spPr>
          <a:xfrm>
            <a:off x="-54245" y="0"/>
            <a:ext cx="12246245" cy="6887052"/>
          </a:xfrm>
          <a:prstGeom prst="rect">
            <a:avLst/>
          </a:prstGeom>
        </p:spPr>
      </p:pic>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000000"/>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86724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721939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375607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969315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52829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03253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1156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1505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5433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3163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434370"/>
            <a:ext cx="11018520" cy="1095685"/>
          </a:xfrm>
        </p:spPr>
        <p:txBody>
          <a:bodyPr wrap="square">
            <a:spAutoFit/>
          </a:bodyPr>
          <a:lstStyle>
            <a:lvl1pPr marL="0" indent="0">
              <a:buNone/>
              <a:defRPr sz="2800" b="0" i="0">
                <a:solidFill>
                  <a:srgbClr val="000000"/>
                </a:solidFill>
                <a:latin typeface="+mn-lt"/>
                <a:cs typeface="Segoe UI" panose="020B0502040204020203" pitchFamily="34" charset="0"/>
              </a:defRPr>
            </a:lvl1pPr>
            <a:lvl2pPr marL="228600" indent="0">
              <a:buNone/>
              <a:defRPr sz="2000">
                <a:solidFill>
                  <a:srgbClr val="000000"/>
                </a:solidFill>
              </a:defRPr>
            </a:lvl2pPr>
            <a:lvl3pPr marL="457200" indent="0">
              <a:buNone/>
              <a:defRPr sz="1600">
                <a:solidFill>
                  <a:srgbClr val="000000"/>
                </a:solidFill>
              </a:defRPr>
            </a:lvl3pPr>
            <a:lvl4pPr marL="685800" indent="0">
              <a:buNone/>
              <a:defRPr sz="1200">
                <a:solidFill>
                  <a:srgbClr val="000000"/>
                </a:solidFill>
              </a:defRPr>
            </a:lvl4pPr>
            <a:lvl5pPr marL="9144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3595127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615687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39925624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3639466"/>
            <a:ext cx="10515600" cy="923010"/>
          </a:xfrm>
          <a:prstGeom prst="rect">
            <a:avLst/>
          </a:prstGeo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4"/>
            <a:ext cx="10515600" cy="369332"/>
          </a:xfrm>
          <a:prstGeom prst="rect">
            <a:avLst/>
          </a:prstGeom>
        </p:spPr>
        <p:txBody>
          <a:bodyPr/>
          <a:lstStyle>
            <a:lvl1pPr marL="0" indent="0">
              <a:buNone/>
              <a:defRPr sz="2400">
                <a:solidFill>
                  <a:schemeClr val="tx1">
                    <a:lumMod val="20000"/>
                    <a:lumOff val="80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11/20/20</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‹Nº›</a:t>
            </a:fld>
            <a:endParaRPr lang="en-US"/>
          </a:p>
        </p:txBody>
      </p:sp>
    </p:spTree>
    <p:extLst>
      <p:ext uri="{BB962C8B-B14F-4D97-AF65-F5344CB8AC3E}">
        <p14:creationId xmlns:p14="http://schemas.microsoft.com/office/powerpoint/2010/main" val="35372348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18341482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165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67122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86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64" r:id="rId1"/>
    <p:sldLayoutId id="2147484240" r:id="rId2"/>
    <p:sldLayoutId id="2147484241" r:id="rId3"/>
    <p:sldLayoutId id="2147484474" r:id="rId4"/>
    <p:sldLayoutId id="2147484247" r:id="rId5"/>
    <p:sldLayoutId id="2147484603" r:id="rId6"/>
    <p:sldLayoutId id="2147484645" r:id="rId7"/>
    <p:sldLayoutId id="2147484646" r:id="rId8"/>
    <p:sldLayoutId id="2147484647" r:id="rId9"/>
    <p:sldLayoutId id="2147484665" r:id="rId10"/>
    <p:sldLayoutId id="2147484666" r:id="rId11"/>
    <p:sldLayoutId id="2147484667" r:id="rId12"/>
    <p:sldLayoutId id="2147484668" r:id="rId13"/>
    <p:sldLayoutId id="2147484669" r:id="rId14"/>
    <p:sldLayoutId id="2147484670" r:id="rId15"/>
    <p:sldLayoutId id="2147484671" r:id="rId16"/>
    <p:sldLayoutId id="2147484672" r:id="rId17"/>
    <p:sldLayoutId id="2147484673" r:id="rId18"/>
    <p:sldLayoutId id="2147484249" r:id="rId19"/>
    <p:sldLayoutId id="2147484640" r:id="rId20"/>
    <p:sldLayoutId id="2147484582" r:id="rId21"/>
    <p:sldLayoutId id="2147484641" r:id="rId22"/>
    <p:sldLayoutId id="2147484584" r:id="rId23"/>
    <p:sldLayoutId id="2147484674" r:id="rId24"/>
    <p:sldLayoutId id="2147484675" r:id="rId25"/>
    <p:sldLayoutId id="2147484676" r:id="rId26"/>
    <p:sldLayoutId id="2147484583" r:id="rId27"/>
    <p:sldLayoutId id="2147484256" r:id="rId28"/>
    <p:sldLayoutId id="2147484257" r:id="rId29"/>
    <p:sldLayoutId id="2147484585" r:id="rId30"/>
    <p:sldLayoutId id="2147484263" r:id="rId31"/>
    <p:sldLayoutId id="2147484299" r:id="rId32"/>
    <p:sldLayoutId id="2147484677" r:id="rId33"/>
    <p:sldLayoutId id="2147484679" r:id="rId34"/>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18.sv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29.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3.xml"/><Relationship Id="rId4" Type="http://schemas.openxmlformats.org/officeDocument/2006/relationships/image" Target="../media/image34.sv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3.xml"/><Relationship Id="rId4" Type="http://schemas.openxmlformats.org/officeDocument/2006/relationships/image" Target="../media/image36.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B0BFCD7-F1FE-429D-A0AF-983BAC85449F}"/>
              </a:ext>
            </a:extLst>
          </p:cNvPr>
          <p:cNvSpPr>
            <a:spLocks noGrp="1"/>
          </p:cNvSpPr>
          <p:nvPr>
            <p:ph type="title"/>
          </p:nvPr>
        </p:nvSpPr>
        <p:spPr>
          <a:xfrm>
            <a:off x="584644" y="756505"/>
            <a:ext cx="6605050" cy="1117508"/>
          </a:xfrm>
        </p:spPr>
        <p:txBody>
          <a:bodyPr/>
          <a:lstStyle/>
          <a:p>
            <a:r>
              <a:rPr lang="en-US" sz="5400" dirty="0">
                <a:solidFill>
                  <a:schemeClr val="bg1"/>
                </a:solidFill>
              </a:rPr>
              <a:t>.NET MAUI Handlers</a:t>
            </a:r>
          </a:p>
        </p:txBody>
      </p:sp>
      <p:sp>
        <p:nvSpPr>
          <p:cNvPr id="10" name="Text Placeholder 2">
            <a:extLst>
              <a:ext uri="{FF2B5EF4-FFF2-40B4-BE49-F238E27FC236}">
                <a16:creationId xmlns:a16="http://schemas.microsoft.com/office/drawing/2014/main" id="{97BDF55B-DF6E-46C1-BAE2-BAAB78A0D7EF}"/>
              </a:ext>
            </a:extLst>
          </p:cNvPr>
          <p:cNvSpPr>
            <a:spLocks noGrp="1"/>
          </p:cNvSpPr>
          <p:nvPr>
            <p:ph type="body" sz="quarter" idx="10"/>
          </p:nvPr>
        </p:nvSpPr>
        <p:spPr>
          <a:xfrm>
            <a:off x="584200" y="2611810"/>
            <a:ext cx="4162425" cy="1117508"/>
          </a:xfrm>
        </p:spPr>
        <p:txBody>
          <a:bodyPr/>
          <a:lstStyle/>
          <a:p>
            <a:r>
              <a:rPr lang="en-US" sz="2800" dirty="0">
                <a:solidFill>
                  <a:schemeClr val="bg1"/>
                </a:solidFill>
              </a:rPr>
              <a:t>Javier Suarez</a:t>
            </a:r>
          </a:p>
          <a:p>
            <a:r>
              <a:rPr lang="en-US" sz="2800" dirty="0">
                <a:solidFill>
                  <a:schemeClr val="bg1"/>
                </a:solidFill>
              </a:rPr>
              <a:t>Twitter: @</a:t>
            </a:r>
            <a:r>
              <a:rPr lang="en-US" sz="2800" dirty="0" err="1">
                <a:solidFill>
                  <a:schemeClr val="bg1"/>
                </a:solidFill>
              </a:rPr>
              <a:t>jsuarezruiz</a:t>
            </a:r>
            <a:endParaRPr lang="en-US" sz="2800">
              <a:solidFill>
                <a:schemeClr val="bg1"/>
              </a:solidFill>
            </a:endParaRPr>
          </a:p>
          <a:p>
            <a:endParaRPr lang="en-US" sz="2800">
              <a:solidFill>
                <a:schemeClr val="bg1"/>
              </a:solidFill>
            </a:endParaRPr>
          </a:p>
        </p:txBody>
      </p:sp>
      <p:sp>
        <p:nvSpPr>
          <p:cNvPr id="4" name="Rectángulo 3">
            <a:extLst>
              <a:ext uri="{FF2B5EF4-FFF2-40B4-BE49-F238E27FC236}">
                <a16:creationId xmlns:a16="http://schemas.microsoft.com/office/drawing/2014/main" id="{73F4DED9-EFC6-B14D-A1D4-1F640C93E577}"/>
              </a:ext>
            </a:extLst>
          </p:cNvPr>
          <p:cNvSpPr/>
          <p:nvPr/>
        </p:nvSpPr>
        <p:spPr bwMode="auto">
          <a:xfrm>
            <a:off x="-1" y="5327047"/>
            <a:ext cx="12192001" cy="1530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5">
            <a:extLst>
              <a:ext uri="{FF2B5EF4-FFF2-40B4-BE49-F238E27FC236}">
                <a16:creationId xmlns:a16="http://schemas.microsoft.com/office/drawing/2014/main" id="{CEB3CDC3-03D9-E241-A233-36FD66EFE1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95680" y="3991655"/>
            <a:ext cx="2369939" cy="2866345"/>
          </a:xfrm>
          <a:prstGeom prst="rect">
            <a:avLst/>
          </a:prstGeom>
        </p:spPr>
      </p:pic>
    </p:spTree>
    <p:extLst>
      <p:ext uri="{BB962C8B-B14F-4D97-AF65-F5344CB8AC3E}">
        <p14:creationId xmlns:p14="http://schemas.microsoft.com/office/powerpoint/2010/main" val="2770644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EF0A0-0A38-844B-BDF5-A46306259152}"/>
              </a:ext>
            </a:extLst>
          </p:cNvPr>
          <p:cNvSpPr>
            <a:spLocks noGrp="1"/>
          </p:cNvSpPr>
          <p:nvPr>
            <p:ph type="title"/>
          </p:nvPr>
        </p:nvSpPr>
        <p:spPr/>
        <p:txBody>
          <a:bodyPr/>
          <a:lstStyle/>
          <a:p>
            <a:r>
              <a:rPr lang="es-ES" err="1"/>
              <a:t>Glossary</a:t>
            </a:r>
            <a:r>
              <a:rPr lang="es-ES"/>
              <a:t> of </a:t>
            </a:r>
            <a:r>
              <a:rPr lang="es-ES" err="1"/>
              <a:t>Terms</a:t>
            </a:r>
            <a:r>
              <a:rPr lang="es-ES"/>
              <a:t>	</a:t>
            </a:r>
          </a:p>
        </p:txBody>
      </p:sp>
      <p:sp>
        <p:nvSpPr>
          <p:cNvPr id="3" name="CuadroTexto 2">
            <a:extLst>
              <a:ext uri="{FF2B5EF4-FFF2-40B4-BE49-F238E27FC236}">
                <a16:creationId xmlns:a16="http://schemas.microsoft.com/office/drawing/2014/main" id="{BCC7E2FE-E4FC-3046-9CD4-4F9D2CB13E90}"/>
              </a:ext>
            </a:extLst>
          </p:cNvPr>
          <p:cNvSpPr txBox="1"/>
          <p:nvPr/>
        </p:nvSpPr>
        <p:spPr>
          <a:xfrm>
            <a:off x="588263" y="1436914"/>
            <a:ext cx="11075532" cy="2839624"/>
          </a:xfrm>
          <a:prstGeom prst="rect">
            <a:avLst/>
          </a:prstGeom>
          <a:noFill/>
        </p:spPr>
        <p:txBody>
          <a:bodyPr wrap="none" lIns="0" tIns="0" rIns="0" bIns="0" rtlCol="0">
            <a:spAutoFit/>
          </a:bodyPr>
          <a:lstStyle/>
          <a:p>
            <a:pPr marL="342900" indent="-342900" algn="l">
              <a:lnSpc>
                <a:spcPct val="200000"/>
              </a:lnSpc>
              <a:buFont typeface="Arial" panose="020B0604020202020204" pitchFamily="34" charset="0"/>
              <a:buChar char="•"/>
            </a:pPr>
            <a:r>
              <a:rPr lang="es-ES" sz="2400" b="1" dirty="0">
                <a:gradFill>
                  <a:gsLst>
                    <a:gs pos="2917">
                      <a:schemeClr val="tx1"/>
                    </a:gs>
                    <a:gs pos="30000">
                      <a:schemeClr val="tx1"/>
                    </a:gs>
                  </a:gsLst>
                  <a:lin ang="5400000" scaled="0"/>
                </a:gradFill>
              </a:rPr>
              <a:t>Control</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Xplat</a:t>
            </a:r>
            <a:r>
              <a:rPr lang="es-ES" sz="2400" dirty="0">
                <a:gradFill>
                  <a:gsLst>
                    <a:gs pos="2917">
                      <a:schemeClr val="tx1"/>
                    </a:gs>
                    <a:gs pos="30000">
                      <a:schemeClr val="tx1"/>
                    </a:gs>
                  </a:gsLst>
                  <a:lin ang="5400000" scaled="0"/>
                </a:gradFill>
              </a:rPr>
              <a:t> UI </a:t>
            </a:r>
            <a:r>
              <a:rPr lang="es-ES" sz="2400" dirty="0" err="1">
                <a:gradFill>
                  <a:gsLst>
                    <a:gs pos="2917">
                      <a:schemeClr val="tx1"/>
                    </a:gs>
                    <a:gs pos="30000">
                      <a:schemeClr val="tx1"/>
                    </a:gs>
                  </a:gsLst>
                  <a:lin ang="5400000" scaled="0"/>
                </a:gradFill>
              </a:rPr>
              <a:t>element</a:t>
            </a:r>
            <a:r>
              <a:rPr lang="es-ES" sz="2400" dirty="0">
                <a:gradFill>
                  <a:gsLst>
                    <a:gs pos="2917">
                      <a:schemeClr val="tx1"/>
                    </a:gs>
                    <a:gs pos="30000">
                      <a:schemeClr val="tx1"/>
                    </a:gs>
                  </a:gsLst>
                  <a:lin ang="5400000" scaled="0"/>
                </a:gradFill>
              </a:rPr>
              <a:t>.</a:t>
            </a:r>
          </a:p>
          <a:p>
            <a:pPr marL="342900" indent="-342900" algn="l">
              <a:lnSpc>
                <a:spcPct val="200000"/>
              </a:lnSpc>
              <a:buFont typeface="Arial" panose="020B0604020202020204" pitchFamily="34" charset="0"/>
              <a:buChar char="•"/>
            </a:pPr>
            <a:r>
              <a:rPr lang="es-ES" sz="2400" b="1" dirty="0" err="1">
                <a:gradFill>
                  <a:gsLst>
                    <a:gs pos="2917">
                      <a:schemeClr val="tx1"/>
                    </a:gs>
                    <a:gs pos="30000">
                      <a:schemeClr val="tx1"/>
                    </a:gs>
                  </a:gsLst>
                  <a:lin ang="5400000" scaled="0"/>
                </a:gradFill>
              </a:rPr>
              <a:t>Renderer</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control </a:t>
            </a:r>
            <a:r>
              <a:rPr lang="es-ES" sz="2400" dirty="0" err="1">
                <a:gradFill>
                  <a:gsLst>
                    <a:gs pos="2917">
                      <a:schemeClr val="tx1"/>
                    </a:gs>
                    <a:gs pos="30000">
                      <a:schemeClr val="tx1"/>
                    </a:gs>
                  </a:gsLst>
                  <a:lin ang="5400000" scaled="0"/>
                </a:gradFill>
              </a:rPr>
              <a:t>implementation</a:t>
            </a:r>
            <a:r>
              <a:rPr lang="es-ES" sz="2400" dirty="0">
                <a:gradFill>
                  <a:gsLst>
                    <a:gs pos="2917">
                      <a:schemeClr val="tx1"/>
                    </a:gs>
                    <a:gs pos="30000">
                      <a:schemeClr val="tx1"/>
                    </a:gs>
                  </a:gsLst>
                  <a:lin ang="5400000" scaled="0"/>
                </a:gradFill>
              </a:rPr>
              <a:t> no </a:t>
            </a:r>
            <a:r>
              <a:rPr lang="es-ES" sz="2400" dirty="0" err="1">
                <a:gradFill>
                  <a:gsLst>
                    <a:gs pos="2917">
                      <a:schemeClr val="tx1"/>
                    </a:gs>
                    <a:gs pos="30000">
                      <a:schemeClr val="tx1"/>
                    </a:gs>
                  </a:gsLst>
                  <a:lin ang="5400000" scaled="0"/>
                </a:gradFill>
              </a:rPr>
              <a:t>longer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used</a:t>
            </a:r>
            <a:r>
              <a:rPr lang="es-ES" sz="2400" dirty="0">
                <a:gradFill>
                  <a:gsLst>
                    <a:gs pos="2917">
                      <a:schemeClr val="tx1"/>
                    </a:gs>
                    <a:gs pos="30000">
                      <a:schemeClr val="tx1"/>
                    </a:gs>
                  </a:gsLst>
                  <a:lin ang="5400000" scaled="0"/>
                </a:gradFill>
              </a:rPr>
              <a:t> in .NET MAUI.</a:t>
            </a:r>
          </a:p>
          <a:p>
            <a:pPr marL="342900" indent="-342900" algn="l">
              <a:lnSpc>
                <a:spcPct val="200000"/>
              </a:lnSpc>
              <a:buFont typeface="Arial" panose="020B0604020202020204" pitchFamily="34" charset="0"/>
              <a:buChar char="•"/>
            </a:pPr>
            <a:r>
              <a:rPr lang="es-ES" sz="2400" b="1" dirty="0" err="1">
                <a:gradFill>
                  <a:gsLst>
                    <a:gs pos="2917">
                      <a:schemeClr val="tx1"/>
                    </a:gs>
                    <a:gs pos="30000">
                      <a:schemeClr val="tx1"/>
                    </a:gs>
                  </a:gsLst>
                  <a:lin ang="5400000" scaled="0"/>
                </a:gradFill>
              </a:rPr>
              <a:t>Mapper</a:t>
            </a:r>
            <a:r>
              <a:rPr lang="es-ES" sz="2400" dirty="0">
                <a:gradFill>
                  <a:gsLst>
                    <a:gs pos="2917">
                      <a:schemeClr val="tx1"/>
                    </a:gs>
                    <a:gs pos="30000">
                      <a:schemeClr val="tx1"/>
                    </a:gs>
                  </a:gsLst>
                  <a:lin ang="5400000" scaled="0"/>
                </a:gradFill>
              </a:rPr>
              <a:t> – A </a:t>
            </a:r>
            <a:r>
              <a:rPr lang="es-ES" sz="2400" dirty="0" err="1">
                <a:gradFill>
                  <a:gsLst>
                    <a:gs pos="2917">
                      <a:schemeClr val="tx1"/>
                    </a:gs>
                    <a:gs pos="30000">
                      <a:schemeClr val="tx1"/>
                    </a:gs>
                  </a:gsLst>
                  <a:lin ang="5400000" scaled="0"/>
                </a:gradFill>
              </a:rPr>
              <a:t>dictionary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mapping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xPlat</a:t>
            </a:r>
            <a:r>
              <a:rPr lang="es-ES" sz="2400" dirty="0">
                <a:gradFill>
                  <a:gsLst>
                    <a:gs pos="2917">
                      <a:schemeClr val="tx1"/>
                    </a:gs>
                    <a:gs pos="30000">
                      <a:schemeClr val="tx1"/>
                    </a:gs>
                  </a:gsLst>
                  <a:lin ang="5400000" scaled="0"/>
                </a:gradFill>
              </a:rPr>
              <a:t> API to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API.</a:t>
            </a:r>
          </a:p>
          <a:p>
            <a:pPr marL="342900" indent="-342900" algn="l">
              <a:lnSpc>
                <a:spcPct val="200000"/>
              </a:lnSpc>
              <a:buFont typeface="Arial" panose="020B0604020202020204" pitchFamily="34" charset="0"/>
              <a:buChar char="•"/>
            </a:pPr>
            <a:r>
              <a:rPr lang="es-ES" sz="2400" b="1" dirty="0" err="1">
                <a:gradFill>
                  <a:gsLst>
                    <a:gs pos="2917">
                      <a:schemeClr val="tx1"/>
                    </a:gs>
                    <a:gs pos="30000">
                      <a:schemeClr val="tx1"/>
                    </a:gs>
                  </a:gsLst>
                  <a:lin ang="5400000" scaled="0"/>
                </a:gradFill>
              </a:rPr>
              <a:t>Handler</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Responsible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for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applying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Xplat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request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for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controls</a:t>
            </a:r>
            <a:r>
              <a:rPr lang="es-ES" sz="24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7797203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E72B57-4C1C-4A94-A16D-5EE20FBB71E6}"/>
              </a:ext>
            </a:extLst>
          </p:cNvPr>
          <p:cNvSpPr>
            <a:spLocks noGrp="1"/>
          </p:cNvSpPr>
          <p:nvPr>
            <p:ph type="title"/>
          </p:nvPr>
        </p:nvSpPr>
        <p:spPr>
          <a:xfrm>
            <a:off x="588263" y="497541"/>
            <a:ext cx="11018520" cy="553998"/>
          </a:xfrm>
        </p:spPr>
        <p:txBody>
          <a:bodyPr/>
          <a:lstStyle/>
          <a:p>
            <a:r>
              <a:rPr lang="en-US"/>
              <a:t>What are the architecture problems of </a:t>
            </a:r>
            <a:r>
              <a:rPr lang="en-US" err="1"/>
              <a:t>Xamarin.Forms</a:t>
            </a:r>
            <a:r>
              <a:rPr lang="en-US"/>
              <a:t>?</a:t>
            </a:r>
          </a:p>
        </p:txBody>
      </p:sp>
      <p:sp>
        <p:nvSpPr>
          <p:cNvPr id="6" name="Rectangle 5">
            <a:extLst>
              <a:ext uri="{FF2B5EF4-FFF2-40B4-BE49-F238E27FC236}">
                <a16:creationId xmlns:a16="http://schemas.microsoft.com/office/drawing/2014/main" id="{A8EC6C52-9927-4A5D-B5EF-750ACC6EF732}"/>
              </a:ext>
            </a:extLst>
          </p:cNvPr>
          <p:cNvSpPr/>
          <p:nvPr/>
        </p:nvSpPr>
        <p:spPr bwMode="auto">
          <a:xfrm>
            <a:off x="4200809" y="1945820"/>
            <a:ext cx="2933322"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Xamarin.Forms.Button</a:t>
            </a:r>
            <a:endParaRPr lang="en-US" sz="200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7" name="Rectangle 6">
            <a:extLst>
              <a:ext uri="{FF2B5EF4-FFF2-40B4-BE49-F238E27FC236}">
                <a16:creationId xmlns:a16="http://schemas.microsoft.com/office/drawing/2014/main" id="{2C6BB79C-74F4-4302-8C99-82EBC8392478}"/>
              </a:ext>
            </a:extLst>
          </p:cNvPr>
          <p:cNvSpPr/>
          <p:nvPr/>
        </p:nvSpPr>
        <p:spPr bwMode="auto">
          <a:xfrm>
            <a:off x="1145515" y="1945820"/>
            <a:ext cx="2362953"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ButtonRenderer</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3DE07D62-6D29-41C5-9A16-832006391D17}"/>
              </a:ext>
            </a:extLst>
          </p:cNvPr>
          <p:cNvCxnSpPr>
            <a:stCxn id="7" idx="3"/>
            <a:endCxn id="6" idx="1"/>
          </p:cNvCxnSpPr>
          <p:nvPr/>
        </p:nvCxnSpPr>
        <p:spPr>
          <a:xfrm>
            <a:off x="3508468" y="2222819"/>
            <a:ext cx="69234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444327F3-1D68-4EC6-B760-FCFEB5739636}"/>
              </a:ext>
            </a:extLst>
          </p:cNvPr>
          <p:cNvSpPr txBox="1">
            <a:spLocks/>
          </p:cNvSpPr>
          <p:nvPr/>
        </p:nvSpPr>
        <p:spPr>
          <a:xfrm>
            <a:off x="865940" y="1154558"/>
            <a:ext cx="8803161"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t>- Renderers are tightly coupled to Xamarin.Forms components </a:t>
            </a:r>
          </a:p>
          <a:p>
            <a:endParaRPr lang="en-US"/>
          </a:p>
        </p:txBody>
      </p:sp>
      <p:sp>
        <p:nvSpPr>
          <p:cNvPr id="26" name="TextBox 25">
            <a:extLst>
              <a:ext uri="{FF2B5EF4-FFF2-40B4-BE49-F238E27FC236}">
                <a16:creationId xmlns:a16="http://schemas.microsoft.com/office/drawing/2014/main" id="{0AF92950-0A85-46D2-B541-CD092DA07F2B}"/>
              </a:ext>
            </a:extLst>
          </p:cNvPr>
          <p:cNvSpPr txBox="1"/>
          <p:nvPr/>
        </p:nvSpPr>
        <p:spPr>
          <a:xfrm>
            <a:off x="865939" y="3526428"/>
            <a:ext cx="10740844" cy="923330"/>
          </a:xfrm>
          <a:prstGeom prst="rect">
            <a:avLst/>
          </a:prstGeom>
          <a:solidFill>
            <a:schemeClr val="accent6">
              <a:lumMod val="50000"/>
            </a:schemeClr>
          </a:solidFill>
        </p:spPr>
        <p:txBody>
          <a:bodyPr wrap="square">
            <a:spAutoFit/>
          </a:bodyPr>
          <a:lstStyle/>
          <a:p>
            <a:r>
              <a:rPr lang="en-US" sz="1800" b="0" i="0">
                <a:solidFill>
                  <a:schemeClr val="bg1"/>
                </a:solidFill>
                <a:effectLst/>
                <a:latin typeface="SFMono-Regular"/>
              </a:rPr>
              <a:t>[assembly: </a:t>
            </a:r>
            <a:r>
              <a:rPr lang="en-US" sz="1800" b="0" i="0" err="1">
                <a:solidFill>
                  <a:schemeClr val="bg1"/>
                </a:solidFill>
                <a:effectLst/>
                <a:latin typeface="SFMono-Regular"/>
              </a:rPr>
              <a:t>ExportRenderer</a:t>
            </a:r>
            <a:r>
              <a:rPr lang="en-US" sz="1800" b="0" i="0">
                <a:solidFill>
                  <a:schemeClr val="bg1"/>
                </a:solidFill>
                <a:effectLst/>
                <a:latin typeface="SFMono-Regular"/>
              </a:rPr>
              <a:t> (</a:t>
            </a:r>
            <a:r>
              <a:rPr lang="en-US" sz="1800" b="0" i="0" err="1">
                <a:solidFill>
                  <a:schemeClr val="bg1"/>
                </a:solidFill>
                <a:effectLst/>
                <a:latin typeface="SFMono-Regular"/>
              </a:rPr>
              <a:t>typeof</a:t>
            </a:r>
            <a:r>
              <a:rPr lang="en-US" sz="1800" b="0" i="0">
                <a:solidFill>
                  <a:schemeClr val="bg1"/>
                </a:solidFill>
                <a:effectLst/>
                <a:latin typeface="SFMono-Regular"/>
              </a:rPr>
              <a:t>(</a:t>
            </a:r>
            <a:r>
              <a:rPr lang="en-US" sz="1800" b="0" i="0" err="1">
                <a:solidFill>
                  <a:schemeClr val="bg1"/>
                </a:solidFill>
                <a:effectLst/>
                <a:latin typeface="SFMono-Regular"/>
              </a:rPr>
              <a:t>MyEntry</a:t>
            </a:r>
            <a:r>
              <a:rPr lang="en-US" sz="1800" b="0" i="0">
                <a:solidFill>
                  <a:schemeClr val="bg1"/>
                </a:solidFill>
                <a:effectLst/>
                <a:latin typeface="SFMono-Regular"/>
              </a:rPr>
              <a:t>), </a:t>
            </a:r>
            <a:r>
              <a:rPr lang="en-US" sz="1800" b="0" i="0" err="1">
                <a:solidFill>
                  <a:schemeClr val="bg1"/>
                </a:solidFill>
                <a:effectLst/>
                <a:latin typeface="SFMono-Regular"/>
              </a:rPr>
              <a:t>typeof</a:t>
            </a:r>
            <a:r>
              <a:rPr lang="en-US" sz="1800" b="0" i="0">
                <a:solidFill>
                  <a:schemeClr val="bg1"/>
                </a:solidFill>
                <a:effectLst/>
                <a:latin typeface="SFMono-Regular"/>
              </a:rPr>
              <a:t>(</a:t>
            </a:r>
            <a:r>
              <a:rPr lang="en-US" sz="1800" b="0" i="0" err="1">
                <a:solidFill>
                  <a:schemeClr val="bg1"/>
                </a:solidFill>
                <a:effectLst/>
                <a:latin typeface="SFMono-Regular"/>
              </a:rPr>
              <a:t>MyEntryRenderer</a:t>
            </a:r>
            <a:r>
              <a:rPr lang="en-US" sz="1800" b="0" i="0">
                <a:solidFill>
                  <a:schemeClr val="bg1"/>
                </a:solidFill>
                <a:effectLst/>
                <a:latin typeface="SFMono-Regular"/>
              </a:rPr>
              <a:t>))] </a:t>
            </a:r>
          </a:p>
          <a:p>
            <a:r>
              <a:rPr lang="en-US" sz="1800" b="0" i="0">
                <a:solidFill>
                  <a:schemeClr val="bg1"/>
                </a:solidFill>
                <a:effectLst/>
                <a:latin typeface="SFMono-Regular"/>
              </a:rPr>
              <a:t>namespace </a:t>
            </a:r>
            <a:r>
              <a:rPr lang="en-US" sz="1800" b="0" i="0" err="1">
                <a:solidFill>
                  <a:schemeClr val="bg1"/>
                </a:solidFill>
                <a:effectLst/>
                <a:latin typeface="SFMono-Regular"/>
              </a:rPr>
              <a:t>CustomRenderer.iOS</a:t>
            </a:r>
            <a:r>
              <a:rPr lang="en-US" sz="1800" b="0" i="0">
                <a:solidFill>
                  <a:schemeClr val="bg1"/>
                </a:solidFill>
                <a:effectLst/>
                <a:latin typeface="SFMono-Regular"/>
              </a:rPr>
              <a:t> { </a:t>
            </a:r>
          </a:p>
          <a:p>
            <a:r>
              <a:rPr lang="en-US" sz="1800" b="0" i="0">
                <a:solidFill>
                  <a:schemeClr val="bg1"/>
                </a:solidFill>
                <a:effectLst/>
                <a:latin typeface="SFMono-Regular"/>
              </a:rPr>
              <a:t>	public class </a:t>
            </a:r>
            <a:r>
              <a:rPr lang="en-US" sz="1800" b="0" i="0" err="1">
                <a:solidFill>
                  <a:schemeClr val="bg1"/>
                </a:solidFill>
                <a:effectLst/>
                <a:latin typeface="SFMono-Regular"/>
              </a:rPr>
              <a:t>MyEntryRenderer</a:t>
            </a:r>
            <a:r>
              <a:rPr lang="en-US" sz="1800" b="0" i="0">
                <a:solidFill>
                  <a:schemeClr val="bg1"/>
                </a:solidFill>
                <a:effectLst/>
                <a:latin typeface="SFMono-Regular"/>
              </a:rPr>
              <a:t> : </a:t>
            </a:r>
            <a:r>
              <a:rPr lang="en-US" sz="1800" b="0" i="0" err="1">
                <a:solidFill>
                  <a:schemeClr val="bg1"/>
                </a:solidFill>
                <a:effectLst/>
                <a:latin typeface="SFMono-Regular"/>
              </a:rPr>
              <a:t>EntryRenderer</a:t>
            </a:r>
            <a:endParaRPr lang="en-US" sz="1800">
              <a:solidFill>
                <a:schemeClr val="bg1"/>
              </a:solidFill>
            </a:endParaRPr>
          </a:p>
        </p:txBody>
      </p:sp>
      <p:sp>
        <p:nvSpPr>
          <p:cNvPr id="28" name="Text Placeholder 2">
            <a:extLst>
              <a:ext uri="{FF2B5EF4-FFF2-40B4-BE49-F238E27FC236}">
                <a16:creationId xmlns:a16="http://schemas.microsoft.com/office/drawing/2014/main" id="{FBAF3AA0-7A41-4DCE-BFA2-D1A901AD14D6}"/>
              </a:ext>
            </a:extLst>
          </p:cNvPr>
          <p:cNvSpPr txBox="1">
            <a:spLocks/>
          </p:cNvSpPr>
          <p:nvPr/>
        </p:nvSpPr>
        <p:spPr>
          <a:xfrm>
            <a:off x="898962" y="2803691"/>
            <a:ext cx="4786730"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 Assembly Scanning is really slow</a:t>
            </a:r>
          </a:p>
          <a:p>
            <a:endParaRPr lang="en-US" dirty="0"/>
          </a:p>
        </p:txBody>
      </p:sp>
      <p:pic>
        <p:nvPicPr>
          <p:cNvPr id="30" name="Picture 29">
            <a:extLst>
              <a:ext uri="{FF2B5EF4-FFF2-40B4-BE49-F238E27FC236}">
                <a16:creationId xmlns:a16="http://schemas.microsoft.com/office/drawing/2014/main" id="{33159D43-3739-40C9-BBD6-CD2CB6CB7F4A}"/>
              </a:ext>
            </a:extLst>
          </p:cNvPr>
          <p:cNvPicPr>
            <a:picLocks noChangeAspect="1"/>
          </p:cNvPicPr>
          <p:nvPr/>
        </p:nvPicPr>
        <p:blipFill>
          <a:blip r:embed="rId3"/>
          <a:stretch>
            <a:fillRect/>
          </a:stretch>
        </p:blipFill>
        <p:spPr>
          <a:xfrm>
            <a:off x="9338481" y="2314334"/>
            <a:ext cx="1852519" cy="1118187"/>
          </a:xfrm>
          <a:prstGeom prst="rect">
            <a:avLst/>
          </a:prstGeom>
        </p:spPr>
      </p:pic>
      <p:sp>
        <p:nvSpPr>
          <p:cNvPr id="32" name="Text Placeholder 2">
            <a:extLst>
              <a:ext uri="{FF2B5EF4-FFF2-40B4-BE49-F238E27FC236}">
                <a16:creationId xmlns:a16="http://schemas.microsoft.com/office/drawing/2014/main" id="{2BA63C7F-0814-4D76-9E01-6DE97DBFB28E}"/>
              </a:ext>
            </a:extLst>
          </p:cNvPr>
          <p:cNvSpPr txBox="1">
            <a:spLocks/>
          </p:cNvSpPr>
          <p:nvPr/>
        </p:nvSpPr>
        <p:spPr>
          <a:xfrm>
            <a:off x="865939" y="4875265"/>
            <a:ext cx="8803161"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t>- Really difficult to reach the native platform from the </a:t>
            </a:r>
            <a:r>
              <a:rPr lang="en-US" sz="2400" err="1"/>
              <a:t>xplat</a:t>
            </a:r>
            <a:r>
              <a:rPr lang="en-US" sz="2400"/>
              <a:t> one  </a:t>
            </a:r>
          </a:p>
          <a:p>
            <a:endParaRPr lang="en-US"/>
          </a:p>
        </p:txBody>
      </p:sp>
      <p:sp>
        <p:nvSpPr>
          <p:cNvPr id="36" name="TextBox 35">
            <a:extLst>
              <a:ext uri="{FF2B5EF4-FFF2-40B4-BE49-F238E27FC236}">
                <a16:creationId xmlns:a16="http://schemas.microsoft.com/office/drawing/2014/main" id="{9C20DD95-CF8A-4C9B-9A73-07A4EE956A81}"/>
              </a:ext>
            </a:extLst>
          </p:cNvPr>
          <p:cNvSpPr txBox="1"/>
          <p:nvPr/>
        </p:nvSpPr>
        <p:spPr>
          <a:xfrm>
            <a:off x="865939" y="5437129"/>
            <a:ext cx="10740844" cy="92333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Xamarin.Forms.PlatformConfiguration.iOSSpecific</a:t>
            </a:r>
            <a:r>
              <a:rPr lang="en-US" sz="1800">
                <a:solidFill>
                  <a:schemeClr val="bg1"/>
                </a:solidFill>
                <a:latin typeface="Consolas" panose="020B0609020204030204" pitchFamily="49" charset="0"/>
              </a:rPr>
              <a:t>;</a:t>
            </a:r>
          </a:p>
          <a:p>
            <a:r>
              <a:rPr lang="en-US" sz="1800" err="1">
                <a:solidFill>
                  <a:schemeClr val="bg1"/>
                </a:solidFill>
                <a:latin typeface="Consolas" panose="020B0609020204030204" pitchFamily="49" charset="0"/>
              </a:rPr>
              <a:t>boxView.On</a:t>
            </a:r>
            <a:r>
              <a:rPr lang="en-US" sz="1800">
                <a:solidFill>
                  <a:schemeClr val="bg1"/>
                </a:solidFill>
                <a:latin typeface="Consolas" panose="020B0609020204030204" pitchFamily="49" charset="0"/>
              </a:rPr>
              <a:t>&lt;iOS&gt;().</a:t>
            </a:r>
            <a:r>
              <a:rPr lang="en-US" sz="1800" err="1">
                <a:solidFill>
                  <a:schemeClr val="bg1"/>
                </a:solidFill>
                <a:latin typeface="Consolas" panose="020B0609020204030204" pitchFamily="49" charset="0"/>
              </a:rPr>
              <a:t>UseBlurEffect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BlurEffectStyle.ExtraLight</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3575597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20000" fill="hold"/>
                                        <p:tgtEl>
                                          <p:spTgt spid="30"/>
                                        </p:tgtEl>
                                        <p:attrNameLst>
                                          <p:attrName>ppt_x</p:attrName>
                                        </p:attrNameLst>
                                      </p:cBhvr>
                                      <p:tavLst>
                                        <p:tav tm="0">
                                          <p:val>
                                            <p:strVal val="1+#ppt_w/2"/>
                                          </p:val>
                                        </p:tav>
                                        <p:tav tm="100000">
                                          <p:val>
                                            <p:strVal val="#ppt_x"/>
                                          </p:val>
                                        </p:tav>
                                      </p:tavLst>
                                    </p:anim>
                                    <p:anim calcmode="lin" valueType="num">
                                      <p:cBhvr additive="base">
                                        <p:cTn id="26" dur="20000" fill="hold"/>
                                        <p:tgtEl>
                                          <p:spTgt spid="30"/>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0" fill="hold"/>
                                        <p:tgtEl>
                                          <p:spTgt spid="26"/>
                                        </p:tgtEl>
                                        <p:attrNameLst>
                                          <p:attrName>ppt_x</p:attrName>
                                        </p:attrNameLst>
                                      </p:cBhvr>
                                      <p:tavLst>
                                        <p:tav tm="0">
                                          <p:val>
                                            <p:strVal val="0-#ppt_w/2"/>
                                          </p:val>
                                        </p:tav>
                                        <p:tav tm="100000">
                                          <p:val>
                                            <p:strVal val="#ppt_x"/>
                                          </p:val>
                                        </p:tav>
                                      </p:tavLst>
                                    </p:anim>
                                    <p:anim calcmode="lin" valueType="num">
                                      <p:cBhvr additive="base">
                                        <p:cTn id="30" dur="5000" fill="hold"/>
                                        <p:tgtEl>
                                          <p:spTgt spid="26"/>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0" fill="hold"/>
                                        <p:tgtEl>
                                          <p:spTgt spid="28"/>
                                        </p:tgtEl>
                                        <p:attrNameLst>
                                          <p:attrName>ppt_x</p:attrName>
                                        </p:attrNameLst>
                                      </p:cBhvr>
                                      <p:tavLst>
                                        <p:tav tm="0">
                                          <p:val>
                                            <p:strVal val="0-#ppt_w/2"/>
                                          </p:val>
                                        </p:tav>
                                        <p:tav tm="100000">
                                          <p:val>
                                            <p:strVal val="#ppt_x"/>
                                          </p:val>
                                        </p:tav>
                                      </p:tavLst>
                                    </p:anim>
                                    <p:anim calcmode="lin" valueType="num">
                                      <p:cBhvr additive="base">
                                        <p:cTn id="34" dur="50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8" grpId="0"/>
      <p:bldP spid="26" grpId="0" animBg="1"/>
      <p:bldP spid="28" grpId="0"/>
      <p:bldP spid="32" grpId="0"/>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err="1"/>
              <a:t>Xamarin.Forms</a:t>
            </a:r>
            <a:r>
              <a:rPr lang="en-US"/>
              <a:t>: Adding Custom Behavior, it can also be improved</a:t>
            </a:r>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5401242" y="1709688"/>
            <a:ext cx="6680120" cy="4819228"/>
          </a:xfrm>
          <a:solidFill>
            <a:schemeClr val="accent6">
              <a:lumMod val="50000"/>
            </a:schemeClr>
          </a:solidFill>
        </p:spPr>
        <p:txBody>
          <a:bodyPr vert="horz" wrap="square" lIns="143428" tIns="89642" rIns="143428" bIns="89642" rtlCol="0">
            <a:spAutoFit/>
          </a:bodyPr>
          <a:lstStyle/>
          <a:p>
            <a:r>
              <a:rPr lang="en-US" sz="1100">
                <a:solidFill>
                  <a:srgbClr val="92D050"/>
                </a:solidFill>
              </a:rPr>
              <a:t>// You need to know to export this renderer and tie it to a core type…</a:t>
            </a:r>
            <a:endParaRPr lang="en-US" sz="1100">
              <a:solidFill>
                <a:schemeClr val="bg1">
                  <a:lumMod val="95000"/>
                </a:schemeClr>
              </a:solidFill>
            </a:endParaRPr>
          </a:p>
          <a:p>
            <a:r>
              <a:rPr lang="en-US" sz="1100">
                <a:solidFill>
                  <a:schemeClr val="bg1">
                    <a:lumMod val="95000"/>
                  </a:schemeClr>
                </a:solidFill>
              </a:rPr>
              <a:t>[assembly: </a:t>
            </a:r>
            <a:r>
              <a:rPr lang="en-US" sz="1100" err="1">
                <a:solidFill>
                  <a:schemeClr val="bg1">
                    <a:lumMod val="95000"/>
                  </a:schemeClr>
                </a:solidFill>
              </a:rPr>
              <a:t>ExportRenderer</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MyEntryRenderer</a:t>
            </a:r>
            <a:r>
              <a:rPr lang="en-US" sz="1100">
                <a:solidFill>
                  <a:schemeClr val="bg1">
                    <a:lumMod val="95000"/>
                  </a:schemeClr>
                </a:solidFill>
              </a:rPr>
              <a:t>))]</a:t>
            </a:r>
          </a:p>
          <a:p>
            <a:r>
              <a:rPr lang="en-US" sz="1100">
                <a:solidFill>
                  <a:schemeClr val="bg1">
                    <a:lumMod val="95000"/>
                  </a:schemeClr>
                </a:solidFill>
              </a:rPr>
              <a:t>namespace </a:t>
            </a:r>
            <a:r>
              <a:rPr lang="en-US" sz="1100" err="1">
                <a:solidFill>
                  <a:schemeClr val="bg1">
                    <a:lumMod val="95000"/>
                  </a:schemeClr>
                </a:solidFill>
              </a:rPr>
              <a:t>CustomRenderer.iOS</a:t>
            </a:r>
            <a:endParaRPr lang="en-US" sz="1100">
              <a:solidFill>
                <a:schemeClr val="bg1">
                  <a:lumMod val="95000"/>
                </a:schemeClr>
              </a:solidFill>
            </a:endParaRPr>
          </a:p>
          <a:p>
            <a:r>
              <a:rPr lang="en-US" sz="1100">
                <a:solidFill>
                  <a:schemeClr val="bg1">
                    <a:lumMod val="95000"/>
                  </a:schemeClr>
                </a:solidFill>
              </a:rPr>
              <a:t>{</a:t>
            </a:r>
          </a:p>
          <a:p>
            <a:r>
              <a:rPr lang="en-US" sz="1100">
                <a:solidFill>
                  <a:schemeClr val="bg1">
                    <a:lumMod val="95000"/>
                  </a:schemeClr>
                </a:solidFill>
              </a:rPr>
              <a:t>    </a:t>
            </a:r>
            <a:r>
              <a:rPr lang="en-US" sz="1100">
                <a:solidFill>
                  <a:srgbClr val="92D050"/>
                </a:solidFill>
              </a:rPr>
              <a:t>// You need to know what type to inherit from…</a:t>
            </a:r>
            <a:endParaRPr lang="en-US" sz="1100">
              <a:solidFill>
                <a:schemeClr val="bg1">
                  <a:lumMod val="95000"/>
                </a:schemeClr>
              </a:solidFill>
            </a:endParaRPr>
          </a:p>
          <a:p>
            <a:r>
              <a:rPr lang="en-US" sz="1100">
                <a:solidFill>
                  <a:schemeClr val="bg1">
                    <a:lumMod val="95000"/>
                  </a:schemeClr>
                </a:solidFill>
              </a:rPr>
              <a:t>    public class </a:t>
            </a:r>
            <a:r>
              <a:rPr lang="en-US" sz="1100" err="1">
                <a:solidFill>
                  <a:schemeClr val="bg1">
                    <a:lumMod val="95000"/>
                  </a:schemeClr>
                </a:solidFill>
              </a:rPr>
              <a:t>MyEntryRenderer</a:t>
            </a:r>
            <a:r>
              <a:rPr lang="en-US" sz="1100">
                <a:solidFill>
                  <a:schemeClr val="bg1">
                    <a:lumMod val="95000"/>
                  </a:schemeClr>
                </a:solidFill>
              </a:rPr>
              <a:t> : </a:t>
            </a:r>
            <a:r>
              <a:rPr lang="en-US" sz="1100" err="1">
                <a:solidFill>
                  <a:schemeClr val="bg1">
                    <a:lumMod val="95000"/>
                  </a:schemeClr>
                </a:solidFill>
              </a:rPr>
              <a:t>EntryRenderer</a:t>
            </a:r>
            <a:endParaRPr lang="en-US" sz="1100">
              <a:solidFill>
                <a:schemeClr val="bg1">
                  <a:lumMod val="95000"/>
                </a:schemeClr>
              </a:solidFill>
            </a:endParaRP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what method to override…</a:t>
            </a:r>
            <a:endParaRPr lang="en-US" sz="1100">
              <a:solidFill>
                <a:schemeClr val="bg1">
                  <a:lumMod val="95000"/>
                </a:schemeClr>
              </a:solidFill>
            </a:endParaRPr>
          </a:p>
          <a:p>
            <a:r>
              <a:rPr lang="en-US" sz="1100">
                <a:solidFill>
                  <a:schemeClr val="bg1">
                    <a:lumMod val="95000"/>
                  </a:schemeClr>
                </a:solidFill>
              </a:rPr>
              <a:t>        protected override void </a:t>
            </a:r>
            <a:r>
              <a:rPr lang="en-US" sz="1100" err="1">
                <a:solidFill>
                  <a:schemeClr val="bg1">
                    <a:lumMod val="95000"/>
                  </a:schemeClr>
                </a:solidFill>
              </a:rPr>
              <a:t>OnElementChanged</a:t>
            </a:r>
            <a:r>
              <a:rPr lang="en-US" sz="1100">
                <a:solidFill>
                  <a:schemeClr val="bg1">
                    <a:lumMod val="95000"/>
                  </a:schemeClr>
                </a:solidFill>
              </a:rPr>
              <a:t> (</a:t>
            </a:r>
            <a:r>
              <a:rPr lang="en-US" sz="1100" err="1">
                <a:solidFill>
                  <a:schemeClr val="bg1">
                    <a:lumMod val="95000"/>
                  </a:schemeClr>
                </a:solidFill>
              </a:rPr>
              <a:t>ElementChangedEventArgs</a:t>
            </a:r>
            <a:r>
              <a:rPr lang="en-US" sz="1100">
                <a:solidFill>
                  <a:schemeClr val="bg1">
                    <a:lumMod val="95000"/>
                  </a:schemeClr>
                </a:solidFill>
              </a:rPr>
              <a:t>&lt;Entry&gt;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when to do your work (before? after?)</a:t>
            </a:r>
            <a:endParaRPr lang="en-US" sz="1100">
              <a:solidFill>
                <a:schemeClr val="bg1">
                  <a:lumMod val="95000"/>
                </a:schemeClr>
              </a:solidFill>
            </a:endParaRPr>
          </a:p>
          <a:p>
            <a:r>
              <a:rPr lang="en-US" sz="1100">
                <a:solidFill>
                  <a:schemeClr val="bg1">
                    <a:lumMod val="95000"/>
                  </a:schemeClr>
                </a:solidFill>
              </a:rPr>
              <a:t>            </a:t>
            </a:r>
            <a:r>
              <a:rPr lang="en-US" sz="1100" err="1">
                <a:solidFill>
                  <a:schemeClr val="bg1">
                    <a:lumMod val="95000"/>
                  </a:schemeClr>
                </a:solidFill>
              </a:rPr>
              <a:t>base.OnElementChanged</a:t>
            </a:r>
            <a:r>
              <a:rPr lang="en-US" sz="1100">
                <a:solidFill>
                  <a:schemeClr val="bg1">
                    <a:lumMod val="95000"/>
                  </a:schemeClr>
                </a:solidFill>
              </a:rPr>
              <a: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that we call the native view “Control”</a:t>
            </a:r>
          </a:p>
          <a:p>
            <a:r>
              <a:rPr lang="en-US" sz="1100">
                <a:solidFill>
                  <a:srgbClr val="92D050"/>
                </a:solidFill>
              </a:rPr>
              <a:t>            // Spoiler alert: this varies from platform to platform and</a:t>
            </a:r>
          </a:p>
          <a:p>
            <a:r>
              <a:rPr lang="en-US" sz="1100">
                <a:solidFill>
                  <a:srgbClr val="92D050"/>
                </a:solidFill>
              </a:rPr>
              <a:t>            // sometimes it even varies from renderer to renderer!</a:t>
            </a:r>
          </a:p>
          <a:p>
            <a:r>
              <a:rPr lang="en-US" sz="1100">
                <a:solidFill>
                  <a:schemeClr val="bg1">
                    <a:lumMod val="95000"/>
                  </a:schemeClr>
                </a:solidFill>
              </a:rPr>
              <a:t>            if (Control != null) {</a:t>
            </a:r>
          </a:p>
          <a:p>
            <a:r>
              <a:rPr lang="en-US" sz="1100">
                <a:solidFill>
                  <a:schemeClr val="bg1">
                    <a:lumMod val="95000"/>
                  </a:schemeClr>
                </a:solidFill>
              </a:rPr>
              <a:t>                </a:t>
            </a:r>
            <a:r>
              <a:rPr lang="en-US" sz="1100">
                <a:solidFill>
                  <a:srgbClr val="92D050"/>
                </a:solidFill>
              </a:rPr>
              <a:t>// Finally! We can change the color!</a:t>
            </a:r>
          </a:p>
          <a:p>
            <a:r>
              <a:rPr lang="en-US" sz="1100">
                <a:solidFill>
                  <a:schemeClr val="bg1">
                    <a:lumMod val="95000"/>
                  </a:schemeClr>
                </a:solidFill>
              </a:rPr>
              <a:t>                </a:t>
            </a:r>
            <a:r>
              <a:rPr lang="en-US" sz="1100" err="1">
                <a:solidFill>
                  <a:schemeClr val="accent4">
                    <a:lumMod val="20000"/>
                    <a:lumOff val="80000"/>
                  </a:schemeClr>
                </a:solidFill>
              </a:rPr>
              <a:t>Control.BackgroundColor</a:t>
            </a:r>
            <a:r>
              <a:rPr lang="en-US" sz="1100">
                <a:solidFill>
                  <a:schemeClr val="accent4">
                    <a:lumMod val="20000"/>
                    <a:lumOff val="80000"/>
                  </a:schemeClr>
                </a:solidFill>
              </a:rPr>
              <a:t> = </a:t>
            </a:r>
            <a:r>
              <a:rPr lang="en-US" sz="1100" err="1">
                <a:solidFill>
                  <a:schemeClr val="accent4">
                    <a:lumMod val="20000"/>
                    <a:lumOff val="80000"/>
                  </a:schemeClr>
                </a:solidFill>
              </a:rPr>
              <a:t>UIColor.FromRGB</a:t>
            </a:r>
            <a:r>
              <a:rPr lang="en-US" sz="1100">
                <a:solidFill>
                  <a:schemeClr val="accent4">
                    <a:lumMod val="20000"/>
                    <a:lumOff val="80000"/>
                  </a:schemeClr>
                </a:solidFill>
              </a:rPr>
              <a:t> (204, 153, 255);</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a:t>
            </a:r>
            <a:endParaRPr lang="en-US" sz="1176">
              <a:solidFill>
                <a:schemeClr val="bg1">
                  <a:lumMod val="95000"/>
                </a:schemeClr>
              </a:solidFill>
            </a:endParaRP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208156" y="1709687"/>
            <a:ext cx="5095634" cy="742246"/>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76">
                <a:solidFill>
                  <a:schemeClr val="bg1">
                    <a:lumMod val="95000"/>
                  </a:schemeClr>
                </a:solidFill>
              </a:rPr>
              <a:t>public class </a:t>
            </a:r>
            <a:r>
              <a:rPr lang="en-US" sz="1176" err="1">
                <a:solidFill>
                  <a:schemeClr val="bg1">
                    <a:lumMod val="95000"/>
                  </a:schemeClr>
                </a:solidFill>
              </a:rPr>
              <a:t>MyEntry</a:t>
            </a:r>
            <a:r>
              <a:rPr lang="en-US" sz="1176">
                <a:solidFill>
                  <a:schemeClr val="bg1">
                    <a:lumMod val="95000"/>
                  </a:schemeClr>
                </a:solidFill>
              </a:rPr>
              <a:t> : Entry</a:t>
            </a:r>
          </a:p>
          <a:p>
            <a:r>
              <a:rPr lang="en-US" sz="1176">
                <a:solidFill>
                  <a:schemeClr val="bg1">
                    <a:lumMod val="95000"/>
                  </a:schemeClr>
                </a:solidFill>
              </a:rPr>
              <a:t>{</a:t>
            </a:r>
          </a:p>
          <a:p>
            <a:r>
              <a:rPr lang="en-US" sz="1176">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1" y="1165045"/>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Core project</a:t>
            </a:r>
          </a:p>
        </p:txBody>
      </p:sp>
      <p:sp>
        <p:nvSpPr>
          <p:cNvPr id="8" name="TextBox 7">
            <a:extLst>
              <a:ext uri="{FF2B5EF4-FFF2-40B4-BE49-F238E27FC236}">
                <a16:creationId xmlns:a16="http://schemas.microsoft.com/office/drawing/2014/main" id="{687BBDF2-73BF-499D-A38B-A5027A6FFA5B}"/>
              </a:ext>
            </a:extLst>
          </p:cNvPr>
          <p:cNvSpPr txBox="1"/>
          <p:nvPr/>
        </p:nvSpPr>
        <p:spPr>
          <a:xfrm>
            <a:off x="5303790" y="1189494"/>
            <a:ext cx="4585406"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Every platform project…</a:t>
            </a:r>
          </a:p>
        </p:txBody>
      </p:sp>
    </p:spTree>
    <p:extLst>
      <p:ext uri="{BB962C8B-B14F-4D97-AF65-F5344CB8AC3E}">
        <p14:creationId xmlns:p14="http://schemas.microsoft.com/office/powerpoint/2010/main" val="280536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EF0A0-0A38-844B-BDF5-A46306259152}"/>
              </a:ext>
            </a:extLst>
          </p:cNvPr>
          <p:cNvSpPr>
            <a:spLocks noGrp="1"/>
          </p:cNvSpPr>
          <p:nvPr>
            <p:ph type="title"/>
          </p:nvPr>
        </p:nvSpPr>
        <p:spPr/>
        <p:txBody>
          <a:bodyPr/>
          <a:lstStyle/>
          <a:p>
            <a:r>
              <a:rPr lang="es-ES" dirty="0" err="1"/>
              <a:t>Motivation</a:t>
            </a:r>
            <a:r>
              <a:rPr lang="es-ES" dirty="0"/>
              <a:t> </a:t>
            </a:r>
            <a:r>
              <a:rPr lang="es-ES" dirty="0" err="1"/>
              <a:t>for</a:t>
            </a:r>
            <a:r>
              <a:rPr lang="es-ES" dirty="0"/>
              <a:t> </a:t>
            </a:r>
            <a:r>
              <a:rPr lang="es-ES" dirty="0" err="1"/>
              <a:t>the</a:t>
            </a:r>
            <a:r>
              <a:rPr lang="es-ES" dirty="0"/>
              <a:t> .NET MAUI </a:t>
            </a:r>
            <a:r>
              <a:rPr lang="es-ES" dirty="0" err="1"/>
              <a:t>changes</a:t>
            </a:r>
            <a:r>
              <a:rPr lang="es-ES" dirty="0"/>
              <a:t>? 	</a:t>
            </a:r>
          </a:p>
        </p:txBody>
      </p:sp>
      <p:sp>
        <p:nvSpPr>
          <p:cNvPr id="3" name="CuadroTexto 2">
            <a:extLst>
              <a:ext uri="{FF2B5EF4-FFF2-40B4-BE49-F238E27FC236}">
                <a16:creationId xmlns:a16="http://schemas.microsoft.com/office/drawing/2014/main" id="{BCC7E2FE-E4FC-3046-9CD4-4F9D2CB13E90}"/>
              </a:ext>
            </a:extLst>
          </p:cNvPr>
          <p:cNvSpPr txBox="1"/>
          <p:nvPr/>
        </p:nvSpPr>
        <p:spPr>
          <a:xfrm>
            <a:off x="588263" y="1436914"/>
            <a:ext cx="11474873" cy="4917180"/>
          </a:xfrm>
          <a:prstGeom prst="rect">
            <a:avLst/>
          </a:prstGeom>
          <a:noFill/>
        </p:spPr>
        <p:txBody>
          <a:bodyPr wrap="none" lIns="0" tIns="0" rIns="0" bIns="0" rtlCol="0">
            <a:spAutoFit/>
          </a:bodyPr>
          <a:lstStyle/>
          <a:p>
            <a:pPr marL="342900" indent="-342900">
              <a:lnSpc>
                <a:spcPct val="150000"/>
              </a:lnSpc>
              <a:buFont typeface="Arial" panose="020B0604020202020204" pitchFamily="34" charset="0"/>
              <a:buChar char="•"/>
            </a:pPr>
            <a:r>
              <a:rPr lang="es-ES" sz="2400" b="1" dirty="0">
                <a:gradFill>
                  <a:gsLst>
                    <a:gs pos="2917">
                      <a:schemeClr val="tx1"/>
                    </a:gs>
                    <a:gs pos="30000">
                      <a:schemeClr val="tx1"/>
                    </a:gs>
                  </a:gsLst>
                  <a:lin ang="5400000" scaled="0"/>
                </a:gradFill>
              </a:rPr>
              <a:t>Performance</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Improvements</a:t>
            </a:r>
            <a:r>
              <a:rPr lang="es-ES" sz="2400" dirty="0">
                <a:gradFill>
                  <a:gsLst>
                    <a:gs pos="2917">
                      <a:schemeClr val="tx1"/>
                    </a:gs>
                    <a:gs pos="30000">
                      <a:schemeClr val="tx1"/>
                    </a:gs>
                  </a:gsLst>
                  <a:lin ang="5400000" scaled="0"/>
                </a:gradFill>
              </a:rPr>
              <a:t> in </a:t>
            </a:r>
            <a:r>
              <a:rPr lang="es-ES" sz="2400" dirty="0" err="1">
                <a:gradFill>
                  <a:gsLst>
                    <a:gs pos="2917">
                      <a:schemeClr val="tx1"/>
                    </a:gs>
                    <a:gs pos="30000">
                      <a:schemeClr val="tx1"/>
                    </a:gs>
                  </a:gsLst>
                  <a:lin ang="5400000" scaled="0"/>
                </a:gradFill>
              </a:rPr>
              <a:t>IoC</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avoid</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using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assembly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scanning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or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reflection</a:t>
            </a:r>
            <a:r>
              <a:rPr lang="es-ES" sz="2400" dirty="0">
                <a:gradFill>
                  <a:gsLst>
                    <a:gs pos="2917">
                      <a:schemeClr val="tx1"/>
                    </a:gs>
                    <a:gs pos="30000">
                      <a:schemeClr val="tx1"/>
                    </a:gs>
                  </a:gsLst>
                  <a:lin ang="5400000" scaled="0"/>
                </a:gradFill>
              </a:rPr>
              <a:t> </a:t>
            </a:r>
          </a:p>
          <a:p>
            <a:pPr>
              <a:lnSpc>
                <a:spcPct val="150000"/>
              </a:lnSpc>
            </a:pPr>
            <a:r>
              <a:rPr lang="es-ES" sz="2400" dirty="0">
                <a:gradFill>
                  <a:gsLst>
                    <a:gs pos="2917">
                      <a:schemeClr val="tx1"/>
                    </a:gs>
                    <a:gs pos="30000">
                      <a:schemeClr val="tx1"/>
                    </a:gs>
                  </a:gsLst>
                  <a:lin ang="5400000" scaled="0"/>
                </a:gradFill>
              </a:rPr>
              <a:t>at </a:t>
            </a:r>
            <a:r>
              <a:rPr lang="es-ES" sz="2400" dirty="0" err="1">
                <a:gradFill>
                  <a:gsLst>
                    <a:gs pos="2917">
                      <a:schemeClr val="tx1"/>
                    </a:gs>
                    <a:gs pos="30000">
                      <a:schemeClr val="tx1"/>
                    </a:gs>
                  </a:gsLst>
                  <a:lin ang="5400000" scaled="0"/>
                </a:gradFill>
              </a:rPr>
              <a:t>startup</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improvements</a:t>
            </a:r>
            <a:r>
              <a:rPr lang="es-ES" sz="2400" dirty="0">
                <a:gradFill>
                  <a:gsLst>
                    <a:gs pos="2917">
                      <a:schemeClr val="tx1"/>
                    </a:gs>
                    <a:gs pos="30000">
                      <a:schemeClr val="tx1"/>
                    </a:gs>
                  </a:gsLst>
                  <a:lin ang="5400000" scaled="0"/>
                </a:gradFill>
              </a:rPr>
              <a:t> in </a:t>
            </a:r>
            <a:r>
              <a:rPr lang="es-ES" sz="2400" dirty="0" err="1">
                <a:gradFill>
                  <a:gsLst>
                    <a:gs pos="2917">
                      <a:schemeClr val="tx1"/>
                    </a:gs>
                    <a:gs pos="30000">
                      <a:schemeClr val="tx1"/>
                    </a:gs>
                  </a:gsLst>
                  <a:lin ang="5400000" scaled="0"/>
                </a:gradFill>
              </a:rPr>
              <a:t>Layout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all</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handlers</a:t>
            </a:r>
            <a:r>
              <a:rPr lang="es-ES" sz="2400" dirty="0">
                <a:gradFill>
                  <a:gsLst>
                    <a:gs pos="2917">
                      <a:schemeClr val="tx1"/>
                    </a:gs>
                    <a:gs pos="30000">
                      <a:schemeClr val="tx1"/>
                    </a:gs>
                  </a:gsLst>
                  <a:lin ang="5400000" scaled="0"/>
                </a:gradFill>
              </a:rPr>
              <a:t> are </a:t>
            </a:r>
            <a:r>
              <a:rPr lang="es-ES" sz="2400" i="1" dirty="0">
                <a:gradFill>
                  <a:gsLst>
                    <a:gs pos="2917">
                      <a:schemeClr val="tx1"/>
                    </a:gs>
                    <a:gs pos="30000">
                      <a:schemeClr val="tx1"/>
                    </a:gs>
                  </a:gsLst>
                  <a:lin ang="5400000" scaled="0"/>
                </a:gradFill>
              </a:rPr>
              <a:t>"</a:t>
            </a:r>
            <a:r>
              <a:rPr lang="es-ES" sz="2400" i="1" dirty="0" err="1">
                <a:gradFill>
                  <a:gsLst>
                    <a:gs pos="2917">
                      <a:schemeClr val="tx1"/>
                    </a:gs>
                    <a:gs pos="30000">
                      <a:schemeClr val="tx1"/>
                    </a:gs>
                  </a:gsLst>
                  <a:lin ang="5400000" scaled="0"/>
                </a:gradFill>
              </a:rPr>
              <a:t>fast</a:t>
            </a:r>
            <a:r>
              <a:rPr lang="es-ES" sz="2400" i="1" dirty="0">
                <a:gradFill>
                  <a:gsLst>
                    <a:gs pos="2917">
                      <a:schemeClr val="tx1"/>
                    </a:gs>
                    <a:gs pos="30000">
                      <a:schemeClr val="tx1"/>
                    </a:gs>
                  </a:gsLst>
                  <a:lin ang="5400000" scaled="0"/>
                </a:gradFill>
              </a:rPr>
              <a:t> </a:t>
            </a:r>
            <a:r>
              <a:rPr lang="es-ES" sz="2400" i="1" dirty="0" err="1">
                <a:gradFill>
                  <a:gsLst>
                    <a:gs pos="2917">
                      <a:schemeClr val="tx1"/>
                    </a:gs>
                    <a:gs pos="30000">
                      <a:schemeClr val="tx1"/>
                    </a:gs>
                  </a:gsLst>
                  <a:lin ang="5400000" scaled="0"/>
                </a:gradFill>
              </a:rPr>
              <a:t>renderers</a:t>
            </a:r>
            <a:r>
              <a:rPr lang="es-ES" sz="2400" i="1" dirty="0">
                <a:gradFill>
                  <a:gsLst>
                    <a:gs pos="2917">
                      <a:schemeClr val="tx1"/>
                    </a:gs>
                    <a:gs pos="30000">
                      <a:schemeClr val="tx1"/>
                    </a:gs>
                  </a:gsLst>
                  <a:lin ang="5400000" scaled="0"/>
                </a:gradFill>
              </a:rPr>
              <a:t>".</a:t>
            </a:r>
          </a:p>
          <a:p>
            <a:pPr>
              <a:lnSpc>
                <a:spcPct val="150000"/>
              </a:lnSpc>
            </a:pPr>
            <a:r>
              <a:rPr lang="es-ES" sz="2400" i="1" dirty="0">
                <a:gradFill>
                  <a:gsLst>
                    <a:gs pos="2917">
                      <a:schemeClr val="tx1"/>
                    </a:gs>
                    <a:gs pos="30000">
                      <a:schemeClr val="tx1"/>
                    </a:gs>
                  </a:gsLst>
                  <a:lin ang="5400000" scaled="0"/>
                </a:gradFill>
              </a:rPr>
              <a:t> </a:t>
            </a:r>
          </a:p>
          <a:p>
            <a:pPr marL="342900" indent="-342900">
              <a:lnSpc>
                <a:spcPct val="150000"/>
              </a:lnSpc>
              <a:buFont typeface="Arial" panose="020B0604020202020204" pitchFamily="34" charset="0"/>
              <a:buChar char="•"/>
            </a:pPr>
            <a:r>
              <a:rPr lang="es-ES" sz="2400" b="1" dirty="0">
                <a:gradFill>
                  <a:gsLst>
                    <a:gs pos="2917">
                      <a:schemeClr val="tx1"/>
                    </a:gs>
                    <a:gs pos="30000">
                      <a:schemeClr val="tx1"/>
                    </a:gs>
                  </a:gsLst>
                  <a:lin ang="5400000" scaled="0"/>
                </a:gradFill>
              </a:rPr>
              <a:t>API </a:t>
            </a:r>
            <a:r>
              <a:rPr lang="es-ES" sz="2400" b="1" dirty="0" err="1">
                <a:gradFill>
                  <a:gsLst>
                    <a:gs pos="2917">
                      <a:schemeClr val="tx1"/>
                    </a:gs>
                    <a:gs pos="30000">
                      <a:schemeClr val="tx1"/>
                    </a:gs>
                  </a:gsLst>
                  <a:lin ang="5400000" scaled="0"/>
                </a:gradFill>
              </a:rPr>
              <a:t>improvements</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specific</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is</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often</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difficult</a:t>
            </a:r>
            <a:r>
              <a:rPr lang="es-ES" sz="2400" dirty="0">
                <a:gradFill>
                  <a:gsLst>
                    <a:gs pos="2917">
                      <a:schemeClr val="tx1"/>
                    </a:gs>
                    <a:gs pos="30000">
                      <a:schemeClr val="tx1"/>
                    </a:gs>
                  </a:gsLst>
                  <a:lin ang="5400000" scaled="0"/>
                </a:gradFill>
              </a:rPr>
              <a:t> to </a:t>
            </a:r>
            <a:r>
              <a:rPr lang="es-ES" sz="2400" dirty="0" err="1">
                <a:gradFill>
                  <a:gsLst>
                    <a:gs pos="2917">
                      <a:schemeClr val="tx1"/>
                    </a:gs>
                    <a:gs pos="30000">
                      <a:schemeClr val="tx1"/>
                    </a:gs>
                  </a:gsLst>
                  <a:lin ang="5400000" scaled="0"/>
                </a:gradFill>
              </a:rPr>
              <a:t>discover</a:t>
            </a:r>
            <a:r>
              <a:rPr lang="es-ES" sz="2400" dirty="0">
                <a:gradFill>
                  <a:gsLst>
                    <a:gs pos="2917">
                      <a:schemeClr val="tx1"/>
                    </a:gs>
                    <a:gs pos="30000">
                      <a:schemeClr val="tx1"/>
                    </a:gs>
                  </a:gsLst>
                  <a:lin ang="5400000" scaled="0"/>
                </a:gradFill>
              </a:rPr>
              <a:t>, </a:t>
            </a:r>
          </a:p>
          <a:p>
            <a:pPr>
              <a:lnSpc>
                <a:spcPct val="150000"/>
              </a:lnSpc>
            </a:pPr>
            <a:r>
              <a:rPr lang="es-ES" sz="2400" dirty="0" err="1">
                <a:gradFill>
                  <a:gsLst>
                    <a:gs pos="2917">
                      <a:schemeClr val="tx1"/>
                    </a:gs>
                    <a:gs pos="30000">
                      <a:schemeClr val="tx1"/>
                    </a:gs>
                  </a:gsLst>
                  <a:lin ang="5400000" scaled="0"/>
                </a:gradFill>
              </a:rPr>
              <a:t>allow</a:t>
            </a:r>
            <a:r>
              <a:rPr lang="es-ES" sz="2400" dirty="0">
                <a:gradFill>
                  <a:gsLst>
                    <a:gs pos="2917">
                      <a:schemeClr val="tx1"/>
                    </a:gs>
                    <a:gs pos="30000">
                      <a:schemeClr val="tx1"/>
                    </a:gs>
                  </a:gsLst>
                  <a:lin ang="5400000" scaled="0"/>
                </a:gradFill>
              </a:rPr>
              <a:t> more </a:t>
            </a:r>
            <a:r>
              <a:rPr lang="es-ES" sz="2400" dirty="0" err="1">
                <a:gradFill>
                  <a:gsLst>
                    <a:gs pos="2917">
                      <a:schemeClr val="tx1"/>
                    </a:gs>
                    <a:gs pos="30000">
                      <a:schemeClr val="tx1"/>
                    </a:gs>
                  </a:gsLst>
                  <a:lin ang="5400000" scaled="0"/>
                </a:gradFill>
              </a:rPr>
              <a:t>possibilities</a:t>
            </a:r>
            <a:r>
              <a:rPr lang="es-ES" sz="2400" dirty="0">
                <a:gradFill>
                  <a:gsLst>
                    <a:gs pos="2917">
                      <a:schemeClr val="tx1"/>
                    </a:gs>
                    <a:gs pos="30000">
                      <a:schemeClr val="tx1"/>
                    </a:gs>
                  </a:gsLst>
                  <a:lin ang="5400000" scaled="0"/>
                </a:gradFill>
              </a:rPr>
              <a:t> in a simple </a:t>
            </a:r>
            <a:r>
              <a:rPr lang="es-ES" sz="2400" dirty="0" err="1">
                <a:gradFill>
                  <a:gsLst>
                    <a:gs pos="2917">
                      <a:schemeClr val="tx1"/>
                    </a:gs>
                    <a:gs pos="30000">
                      <a:schemeClr val="tx1"/>
                    </a:gs>
                  </a:gsLst>
                  <a:lin ang="5400000" scaled="0"/>
                </a:gradFill>
              </a:rPr>
              <a:t>way</a:t>
            </a:r>
            <a:r>
              <a:rPr lang="es-ES" sz="2400" dirty="0">
                <a:gradFill>
                  <a:gsLst>
                    <a:gs pos="2917">
                      <a:schemeClr val="tx1"/>
                    </a:gs>
                    <a:gs pos="30000">
                      <a:schemeClr val="tx1"/>
                    </a:gs>
                  </a:gsLst>
                  <a:lin ang="5400000" scaled="0"/>
                </a:gradFill>
              </a:rPr>
              <a:t>, etc. </a:t>
            </a:r>
          </a:p>
          <a:p>
            <a:pPr>
              <a:lnSpc>
                <a:spcPct val="150000"/>
              </a:lnSpc>
            </a:pPr>
            <a:endParaRPr lang="es-ES" sz="2400" dirty="0">
              <a:gradFill>
                <a:gsLst>
                  <a:gs pos="2917">
                    <a:schemeClr val="tx1"/>
                  </a:gs>
                  <a:gs pos="30000">
                    <a:schemeClr val="tx1"/>
                  </a:gs>
                </a:gsLst>
                <a:lin ang="5400000" scaled="0"/>
              </a:gradFill>
            </a:endParaRPr>
          </a:p>
          <a:p>
            <a:pPr marL="342900" indent="-342900">
              <a:lnSpc>
                <a:spcPct val="150000"/>
              </a:lnSpc>
              <a:buFont typeface="Arial" panose="020B0604020202020204" pitchFamily="34" charset="0"/>
              <a:buChar char="•"/>
            </a:pPr>
            <a:r>
              <a:rPr lang="es-ES" sz="2400" b="1" dirty="0" err="1">
                <a:gradFill>
                  <a:gsLst>
                    <a:gs pos="2917">
                      <a:schemeClr val="tx1"/>
                    </a:gs>
                    <a:gs pos="30000">
                      <a:schemeClr val="tx1"/>
                    </a:gs>
                  </a:gsLst>
                  <a:lin ang="5400000" scaled="0"/>
                </a:gradFill>
              </a:rPr>
              <a:t>Homogeneity</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Not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having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same</a:t>
            </a:r>
            <a:r>
              <a:rPr lang="es-ES" sz="2400" dirty="0">
                <a:gradFill>
                  <a:gsLst>
                    <a:gs pos="2917">
                      <a:schemeClr val="tx1"/>
                    </a:gs>
                    <a:gs pos="30000">
                      <a:schemeClr val="tx1"/>
                    </a:gs>
                  </a:gsLst>
                  <a:lin ang="5400000" scaled="0"/>
                </a:gradFill>
              </a:rPr>
              <a:t> API </a:t>
            </a:r>
            <a:r>
              <a:rPr lang="es-ES" sz="2400" dirty="0" err="1">
                <a:gradFill>
                  <a:gsLst>
                    <a:gs pos="2917">
                      <a:schemeClr val="tx1"/>
                    </a:gs>
                    <a:gs pos="30000">
                      <a:schemeClr val="tx1"/>
                    </a:gs>
                  </a:gsLst>
                  <a:lin ang="5400000" scaled="0"/>
                </a:gradFill>
              </a:rPr>
              <a:t>behaving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differently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by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platform</a:t>
            </a:r>
            <a:r>
              <a:rPr lang="es-ES" sz="2400" dirty="0">
                <a:gradFill>
                  <a:gsLst>
                    <a:gs pos="2917">
                      <a:schemeClr val="tx1"/>
                    </a:gs>
                    <a:gs pos="30000">
                      <a:schemeClr val="tx1"/>
                    </a:gs>
                  </a:gsLst>
                  <a:lin ang="5400000" scaled="0"/>
                </a:gradFill>
              </a:rPr>
              <a:t>, etc.</a:t>
            </a:r>
          </a:p>
          <a:p>
            <a:pPr marL="342900" indent="-342900">
              <a:lnSpc>
                <a:spcPct val="150000"/>
              </a:lnSpc>
              <a:buFont typeface="Arial" panose="020B0604020202020204" pitchFamily="34" charset="0"/>
              <a:buChar char="•"/>
            </a:pPr>
            <a:endParaRPr lang="es-ES" sz="2400" dirty="0">
              <a:gradFill>
                <a:gsLst>
                  <a:gs pos="2917">
                    <a:schemeClr val="tx1"/>
                  </a:gs>
                  <a:gs pos="30000">
                    <a:schemeClr val="tx1"/>
                  </a:gs>
                </a:gsLst>
                <a:lin ang="5400000" scaled="0"/>
              </a:gradFill>
            </a:endParaRPr>
          </a:p>
          <a:p>
            <a:pPr marL="342900" indent="-342900">
              <a:lnSpc>
                <a:spcPct val="150000"/>
              </a:lnSpc>
              <a:buFont typeface="Arial" panose="020B0604020202020204" pitchFamily="34" charset="0"/>
              <a:buChar char="•"/>
            </a:pPr>
            <a:r>
              <a:rPr lang="es-ES" sz="2400" b="1" dirty="0" err="1">
                <a:gradFill>
                  <a:gsLst>
                    <a:gs pos="2917">
                      <a:schemeClr val="tx1"/>
                    </a:gs>
                    <a:gs pos="30000">
                      <a:schemeClr val="tx1"/>
                    </a:gs>
                  </a:gsLst>
                  <a:lin ang="5400000" scaled="0"/>
                </a:gradFill>
              </a:rPr>
              <a:t>Simplify</a:t>
            </a:r>
            <a:r>
              <a:rPr lang="es-ES" sz="2400" dirty="0">
                <a:gradFill>
                  <a:gsLst>
                    <a:gs pos="2917">
                      <a:schemeClr val="tx1"/>
                    </a:gs>
                    <a:gs pos="30000">
                      <a:schemeClr val="tx1"/>
                    </a:gs>
                  </a:gsLst>
                  <a:lin ang="5400000" scaled="0"/>
                </a:gradFill>
              </a:rPr>
              <a:t> – </a:t>
            </a:r>
            <a:r>
              <a:rPr lang="es-ES" sz="2400" dirty="0" err="1">
                <a:gradFill>
                  <a:gsLst>
                    <a:gs pos="2917">
                      <a:schemeClr val="tx1"/>
                    </a:gs>
                    <a:gs pos="30000">
                      <a:schemeClr val="tx1"/>
                    </a:gs>
                  </a:gsLst>
                  <a:lin ang="5400000" scaled="0"/>
                </a:gradFill>
              </a:rPr>
              <a:t>Simplify</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project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structure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flow</a:t>
            </a:r>
            <a:r>
              <a:rPr lang="es-ES" sz="2400" dirty="0">
                <a:gradFill>
                  <a:gsLst>
                    <a:gs pos="2917">
                      <a:schemeClr val="tx1"/>
                    </a:gs>
                    <a:gs pos="30000">
                      <a:schemeClr val="tx1"/>
                    </a:gs>
                  </a:gsLst>
                  <a:lin ang="5400000" scaled="0"/>
                </a:gradFill>
              </a:rPr>
              <a:t> of a </a:t>
            </a:r>
            <a:r>
              <a:rPr lang="es-ES" sz="2400" dirty="0" err="1">
                <a:gradFill>
                  <a:gsLst>
                    <a:gs pos="2917">
                      <a:schemeClr val="tx1"/>
                    </a:gs>
                    <a:gs pos="30000">
                      <a:schemeClr val="tx1"/>
                    </a:gs>
                  </a:gsLst>
                  <a:lin ang="5400000" scaled="0"/>
                </a:gradFill>
              </a:rPr>
              <a:t>Handler</a:t>
            </a:r>
            <a:r>
              <a:rPr lang="es-ES" sz="2400" dirty="0">
                <a:gradFill>
                  <a:gsLst>
                    <a:gs pos="2917">
                      <a:schemeClr val="tx1"/>
                    </a:gs>
                    <a:gs pos="30000">
                      <a:schemeClr val="tx1"/>
                    </a:gs>
                  </a:gsLst>
                  <a:lin ang="5400000" scaled="0"/>
                </a:gradFill>
              </a:rPr>
              <a:t> vs </a:t>
            </a:r>
            <a:r>
              <a:rPr lang="es-ES" sz="2400" dirty="0" err="1">
                <a:gradFill>
                  <a:gsLst>
                    <a:gs pos="2917">
                      <a:schemeClr val="tx1"/>
                    </a:gs>
                    <a:gs pos="30000">
                      <a:schemeClr val="tx1"/>
                    </a:gs>
                  </a:gsLst>
                  <a:lin ang="5400000" scaled="0"/>
                </a:gradFill>
              </a:rPr>
              <a:t>Renderer</a:t>
            </a:r>
            <a:r>
              <a:rPr lang="es-ES" sz="2400" dirty="0">
                <a:gradFill>
                  <a:gsLst>
                    <a:gs pos="2917">
                      <a:schemeClr val="tx1"/>
                    </a:gs>
                    <a:gs pos="30000">
                      <a:schemeClr val="tx1"/>
                    </a:gs>
                  </a:gsLst>
                  <a:lin ang="5400000" scaled="0"/>
                </a:gradFill>
              </a:rPr>
              <a:t>, etc.</a:t>
            </a:r>
          </a:p>
        </p:txBody>
      </p:sp>
    </p:spTree>
    <p:extLst>
      <p:ext uri="{BB962C8B-B14F-4D97-AF65-F5344CB8AC3E}">
        <p14:creationId xmlns:p14="http://schemas.microsoft.com/office/powerpoint/2010/main" val="3357968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a:t>.NET MAUI Internal Architecture Overview</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455995" y="1397337"/>
            <a:ext cx="7454644" cy="905179"/>
          </a:xfrm>
        </p:spPr>
        <p:txBody>
          <a:bodyPr/>
          <a:lstStyle/>
          <a:p>
            <a:r>
              <a:rPr lang="en-US" dirty="0"/>
              <a:t>.NET MAUI uses cross-platform layouts, control interfaces, platform view extensions, and native view implements. The same native controls are used regardless of MVVM, MVU, </a:t>
            </a:r>
            <a:r>
              <a:rPr lang="en-US" dirty="0" err="1"/>
              <a:t>RxUI</a:t>
            </a:r>
            <a:r>
              <a:rPr lang="en-US" dirty="0"/>
              <a:t>, </a:t>
            </a:r>
            <a:r>
              <a:rPr lang="en-US" dirty="0" err="1"/>
              <a:t>Blazor</a:t>
            </a:r>
            <a:r>
              <a:rPr lang="en-US" dirty="0"/>
              <a:t>, etc.  </a:t>
            </a:r>
          </a:p>
        </p:txBody>
      </p:sp>
      <p:sp>
        <p:nvSpPr>
          <p:cNvPr id="4" name="Text Placeholder 3">
            <a:extLst>
              <a:ext uri="{FF2B5EF4-FFF2-40B4-BE49-F238E27FC236}">
                <a16:creationId xmlns:a16="http://schemas.microsoft.com/office/drawing/2014/main" id="{A7F8F2A9-2E76-499F-8573-B8EF39AE6FE4}"/>
              </a:ext>
            </a:extLst>
          </p:cNvPr>
          <p:cNvSpPr>
            <a:spLocks noGrp="1"/>
          </p:cNvSpPr>
          <p:nvPr>
            <p:ph type="body" sz="quarter" idx="11"/>
          </p:nvPr>
        </p:nvSpPr>
        <p:spPr>
          <a:xfrm>
            <a:off x="455995" y="3151428"/>
            <a:ext cx="3618381" cy="1828770"/>
          </a:xfrm>
        </p:spPr>
        <p:txBody>
          <a:bodyPr/>
          <a:lstStyle/>
          <a:p>
            <a:r>
              <a:rPr lang="en-US" sz="1765" dirty="0">
                <a:solidFill>
                  <a:schemeClr val="accent6">
                    <a:lumMod val="10000"/>
                  </a:schemeClr>
                </a:solidFill>
                <a:latin typeface="+mj-lt"/>
              </a:rPr>
              <a:t>Interfaces</a:t>
            </a:r>
            <a:endParaRPr lang="en-US" dirty="0">
              <a:solidFill>
                <a:schemeClr val="accent6">
                  <a:lumMod val="10000"/>
                </a:schemeClr>
              </a:solidFill>
              <a:latin typeface="+mj-lt"/>
            </a:endParaRPr>
          </a:p>
          <a:p>
            <a:endParaRPr lang="en-US" dirty="0">
              <a:solidFill>
                <a:schemeClr val="accent6">
                  <a:lumMod val="10000"/>
                </a:schemeClr>
              </a:solidFill>
            </a:endParaRPr>
          </a:p>
          <a:p>
            <a:r>
              <a:rPr lang="en-US" dirty="0" err="1">
                <a:solidFill>
                  <a:schemeClr val="accent6">
                    <a:lumMod val="10000"/>
                  </a:schemeClr>
                </a:solidFill>
              </a:rPr>
              <a:t>System.Maui.Core.Views</a:t>
            </a:r>
            <a:r>
              <a:rPr lang="en-US" dirty="0">
                <a:solidFill>
                  <a:schemeClr val="accent6">
                    <a:lumMod val="10000"/>
                  </a:schemeClr>
                </a:solidFill>
              </a:rPr>
              <a:t> are the interfaces describing the surface of each control.</a:t>
            </a:r>
          </a:p>
          <a:p>
            <a:r>
              <a:rPr lang="en-US" dirty="0" err="1">
                <a:solidFill>
                  <a:schemeClr val="accent6">
                    <a:lumMod val="10000"/>
                  </a:schemeClr>
                </a:solidFill>
              </a:rPr>
              <a:t>IButton</a:t>
            </a:r>
            <a:r>
              <a:rPr lang="en-US" dirty="0">
                <a:solidFill>
                  <a:schemeClr val="accent6">
                    <a:lumMod val="10000"/>
                  </a:schemeClr>
                </a:solidFill>
              </a:rPr>
              <a:t> &gt; </a:t>
            </a:r>
            <a:r>
              <a:rPr lang="en-US" dirty="0" err="1">
                <a:solidFill>
                  <a:schemeClr val="accent6">
                    <a:lumMod val="10000"/>
                  </a:schemeClr>
                </a:solidFill>
              </a:rPr>
              <a:t>IText</a:t>
            </a:r>
            <a:r>
              <a:rPr lang="en-US" dirty="0">
                <a:solidFill>
                  <a:schemeClr val="accent6">
                    <a:lumMod val="10000"/>
                  </a:schemeClr>
                </a:solidFill>
              </a:rPr>
              <a:t> &gt; </a:t>
            </a:r>
            <a:r>
              <a:rPr lang="en-US" dirty="0" err="1">
                <a:solidFill>
                  <a:schemeClr val="accent6">
                    <a:lumMod val="10000"/>
                  </a:schemeClr>
                </a:solidFill>
              </a:rPr>
              <a:t>IView</a:t>
            </a:r>
            <a:endParaRPr lang="en-US" dirty="0">
              <a:solidFill>
                <a:schemeClr val="accent6">
                  <a:lumMod val="10000"/>
                </a:schemeClr>
              </a:solidFill>
            </a:endParaRPr>
          </a:p>
          <a:p>
            <a:endParaRPr lang="en-US" dirty="0"/>
          </a:p>
        </p:txBody>
      </p:sp>
      <p:sp>
        <p:nvSpPr>
          <p:cNvPr id="5" name="Text Placeholder 4">
            <a:extLst>
              <a:ext uri="{FF2B5EF4-FFF2-40B4-BE49-F238E27FC236}">
                <a16:creationId xmlns:a16="http://schemas.microsoft.com/office/drawing/2014/main" id="{5AD56954-259A-425C-BC86-F3877C226443}"/>
              </a:ext>
            </a:extLst>
          </p:cNvPr>
          <p:cNvSpPr>
            <a:spLocks noGrp="1"/>
          </p:cNvSpPr>
          <p:nvPr>
            <p:ph type="body" sz="quarter" idx="12"/>
          </p:nvPr>
        </p:nvSpPr>
        <p:spPr>
          <a:xfrm>
            <a:off x="4313111" y="3160820"/>
            <a:ext cx="3597528" cy="3790846"/>
          </a:xfrm>
        </p:spPr>
        <p:txBody>
          <a:bodyPr/>
          <a:lstStyle/>
          <a:p>
            <a:r>
              <a:rPr lang="en-US" sz="1765" b="0" dirty="0">
                <a:solidFill>
                  <a:schemeClr val="accent6">
                    <a:lumMod val="10000"/>
                  </a:schemeClr>
                </a:solidFill>
                <a:latin typeface="+mj-lt"/>
              </a:rPr>
              <a:t>Platform Renderers</a:t>
            </a:r>
          </a:p>
          <a:p>
            <a:r>
              <a:rPr lang="en-US" b="0" dirty="0">
                <a:solidFill>
                  <a:schemeClr val="accent6">
                    <a:lumMod val="10000"/>
                  </a:schemeClr>
                </a:solidFill>
              </a:rPr>
              <a:t>These are the bare control abstractions and implementations with no bias to MVU or MVVM.</a:t>
            </a:r>
          </a:p>
          <a:p>
            <a:r>
              <a:rPr lang="en-US" b="0" dirty="0" err="1">
                <a:solidFill>
                  <a:schemeClr val="accent6">
                    <a:lumMod val="10000"/>
                  </a:schemeClr>
                </a:solidFill>
              </a:rPr>
              <a:t>System.Maui.Core.Renderers</a:t>
            </a:r>
            <a:r>
              <a:rPr lang="en-US" b="0" dirty="0">
                <a:solidFill>
                  <a:schemeClr val="accent6">
                    <a:lumMod val="10000"/>
                  </a:schemeClr>
                </a:solidFill>
              </a:rPr>
              <a:t>:</a:t>
            </a:r>
          </a:p>
          <a:p>
            <a:pPr marL="285750" indent="-285750">
              <a:buFont typeface="Arial" panose="020B0604020202020204" pitchFamily="34" charset="0"/>
              <a:buChar char="•"/>
            </a:pPr>
            <a:r>
              <a:rPr lang="en-US" b="0" dirty="0" err="1">
                <a:solidFill>
                  <a:schemeClr val="accent6">
                    <a:lumMod val="10000"/>
                  </a:schemeClr>
                </a:solidFill>
              </a:rPr>
              <a:t>ButtonRenderer.Android.cs</a:t>
            </a:r>
            <a:endParaRPr lang="en-US" b="0" dirty="0">
              <a:solidFill>
                <a:schemeClr val="accent6">
                  <a:lumMod val="10000"/>
                </a:schemeClr>
              </a:solidFill>
            </a:endParaRPr>
          </a:p>
          <a:p>
            <a:pPr marL="285750" indent="-285750">
              <a:buFont typeface="Arial" panose="020B0604020202020204" pitchFamily="34" charset="0"/>
              <a:buChar char="•"/>
            </a:pPr>
            <a:r>
              <a:rPr lang="en-US" b="0" dirty="0" err="1">
                <a:solidFill>
                  <a:schemeClr val="accent6">
                    <a:lumMod val="10000"/>
                  </a:schemeClr>
                </a:solidFill>
              </a:rPr>
              <a:t>ButtonRenderer.Mac.cs</a:t>
            </a:r>
            <a:endParaRPr lang="en-US" b="0" dirty="0">
              <a:solidFill>
                <a:schemeClr val="accent6">
                  <a:lumMod val="10000"/>
                </a:schemeClr>
              </a:solidFill>
            </a:endParaRPr>
          </a:p>
          <a:p>
            <a:pPr marL="285750" indent="-285750">
              <a:buFont typeface="Arial" panose="020B0604020202020204" pitchFamily="34" charset="0"/>
              <a:buChar char="•"/>
            </a:pPr>
            <a:r>
              <a:rPr lang="en-US" b="0" dirty="0" err="1">
                <a:solidFill>
                  <a:schemeClr val="accent6">
                    <a:lumMod val="10000"/>
                  </a:schemeClr>
                </a:solidFill>
              </a:rPr>
              <a:t>ButtonRenderer.Standard.cs</a:t>
            </a:r>
            <a:endParaRPr lang="en-US" b="0" dirty="0">
              <a:solidFill>
                <a:schemeClr val="accent6">
                  <a:lumMod val="10000"/>
                </a:schemeClr>
              </a:solidFill>
            </a:endParaRPr>
          </a:p>
          <a:p>
            <a:pPr marL="285750" indent="-285750">
              <a:buFont typeface="Arial" panose="020B0604020202020204" pitchFamily="34" charset="0"/>
              <a:buChar char="•"/>
            </a:pPr>
            <a:r>
              <a:rPr lang="en-US" b="0" dirty="0">
                <a:solidFill>
                  <a:schemeClr val="accent6">
                    <a:lumMod val="10000"/>
                  </a:schemeClr>
                </a:solidFill>
              </a:rPr>
              <a:t>ButtonRenderer.Win32.cs</a:t>
            </a:r>
          </a:p>
          <a:p>
            <a:pPr marL="285750" indent="-285750">
              <a:buFont typeface="Arial" panose="020B0604020202020204" pitchFamily="34" charset="0"/>
              <a:buChar char="•"/>
            </a:pPr>
            <a:r>
              <a:rPr lang="en-US" b="0" dirty="0" err="1">
                <a:solidFill>
                  <a:schemeClr val="accent6">
                    <a:lumMod val="10000"/>
                  </a:schemeClr>
                </a:solidFill>
              </a:rPr>
              <a:t>ButtonRenderer.cs</a:t>
            </a:r>
            <a:endParaRPr lang="en-US" b="0" dirty="0">
              <a:solidFill>
                <a:schemeClr val="accent6">
                  <a:lumMod val="10000"/>
                </a:schemeClr>
              </a:solidFill>
            </a:endParaRPr>
          </a:p>
          <a:p>
            <a:pPr marL="285750" indent="-285750">
              <a:buFont typeface="Arial" panose="020B0604020202020204" pitchFamily="34" charset="0"/>
              <a:buChar char="•"/>
            </a:pPr>
            <a:r>
              <a:rPr lang="en-US" b="0" dirty="0" err="1">
                <a:solidFill>
                  <a:schemeClr val="accent6">
                    <a:lumMod val="10000"/>
                  </a:schemeClr>
                </a:solidFill>
              </a:rPr>
              <a:t>ButtonRenderer.iOS.cs</a:t>
            </a:r>
            <a:endParaRPr lang="en-US" b="0" dirty="0">
              <a:solidFill>
                <a:schemeClr val="accent6">
                  <a:lumMod val="10000"/>
                </a:schemeClr>
              </a:solidFill>
            </a:endParaRPr>
          </a:p>
          <a:p>
            <a:endParaRPr lang="en-US" dirty="0"/>
          </a:p>
        </p:txBody>
      </p:sp>
      <p:sp>
        <p:nvSpPr>
          <p:cNvPr id="6" name="Text Placeholder 5">
            <a:extLst>
              <a:ext uri="{FF2B5EF4-FFF2-40B4-BE49-F238E27FC236}">
                <a16:creationId xmlns:a16="http://schemas.microsoft.com/office/drawing/2014/main" id="{0C4F0CBC-C2D6-45AE-A50A-B6DD0CFDD20B}"/>
              </a:ext>
            </a:extLst>
          </p:cNvPr>
          <p:cNvSpPr>
            <a:spLocks noGrp="1"/>
          </p:cNvSpPr>
          <p:nvPr>
            <p:ph type="body" sz="quarter" idx="13"/>
          </p:nvPr>
        </p:nvSpPr>
        <p:spPr>
          <a:xfrm>
            <a:off x="8140347" y="3151428"/>
            <a:ext cx="3622117" cy="1367106"/>
          </a:xfrm>
        </p:spPr>
        <p:txBody>
          <a:bodyPr/>
          <a:lstStyle/>
          <a:p>
            <a:r>
              <a:rPr lang="en-US" sz="1765" b="0" dirty="0">
                <a:solidFill>
                  <a:schemeClr val="accent6">
                    <a:lumMod val="10000"/>
                  </a:schemeClr>
                </a:solidFill>
                <a:latin typeface="+mj-lt"/>
              </a:rPr>
              <a:t>Framework Enabled Controls</a:t>
            </a:r>
          </a:p>
          <a:p>
            <a:r>
              <a:rPr lang="en-US" b="0" dirty="0">
                <a:solidFill>
                  <a:schemeClr val="accent6">
                    <a:lumMod val="10000"/>
                  </a:schemeClr>
                </a:solidFill>
              </a:rPr>
              <a:t>These implement the controls with added support for the pattern to be used.</a:t>
            </a:r>
          </a:p>
          <a:p>
            <a:r>
              <a:rPr lang="en-US" b="0" dirty="0" err="1">
                <a:solidFill>
                  <a:schemeClr val="accent6">
                    <a:lumMod val="10000"/>
                  </a:schemeClr>
                </a:solidFill>
              </a:rPr>
              <a:t>System.Maui.Bindables</a:t>
            </a:r>
            <a:r>
              <a:rPr lang="en-US" b="0" dirty="0">
                <a:solidFill>
                  <a:schemeClr val="accent6">
                    <a:lumMod val="10000"/>
                  </a:schemeClr>
                </a:solidFill>
              </a:rPr>
              <a:t> contains the MVVM, databinding capable controls.</a:t>
            </a:r>
          </a:p>
        </p:txBody>
      </p:sp>
    </p:spTree>
    <p:extLst>
      <p:ext uri="{BB962C8B-B14F-4D97-AF65-F5344CB8AC3E}">
        <p14:creationId xmlns:p14="http://schemas.microsoft.com/office/powerpoint/2010/main" val="11445969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The Goals with .NET MAUI</a:t>
            </a:r>
          </a:p>
        </p:txBody>
      </p:sp>
      <p:sp>
        <p:nvSpPr>
          <p:cNvPr id="4" name="TextBox 3">
            <a:extLst>
              <a:ext uri="{FF2B5EF4-FFF2-40B4-BE49-F238E27FC236}">
                <a16:creationId xmlns:a16="http://schemas.microsoft.com/office/drawing/2014/main" id="{4B58A524-E670-470D-B254-7F67A2EF1F53}"/>
              </a:ext>
            </a:extLst>
          </p:cNvPr>
          <p:cNvSpPr txBox="1"/>
          <p:nvPr/>
        </p:nvSpPr>
        <p:spPr>
          <a:xfrm>
            <a:off x="588263" y="1288534"/>
            <a:ext cx="6604000" cy="369332"/>
          </a:xfrm>
          <a:prstGeom prst="rect">
            <a:avLst/>
          </a:prstGeom>
          <a:noFill/>
        </p:spPr>
        <p:txBody>
          <a:bodyPr wrap="square">
            <a:spAutoFit/>
          </a:bodyPr>
          <a:lstStyle/>
          <a:p>
            <a:pPr marL="0" indent="0">
              <a:buNone/>
            </a:pPr>
            <a:r>
              <a:rPr lang="en-US" sz="1800"/>
              <a:t>- Decouple Renderers From Xamarin.Forms</a:t>
            </a:r>
          </a:p>
        </p:txBody>
      </p:sp>
      <p:sp>
        <p:nvSpPr>
          <p:cNvPr id="6" name="Rectangle 5">
            <a:extLst>
              <a:ext uri="{FF2B5EF4-FFF2-40B4-BE49-F238E27FC236}">
                <a16:creationId xmlns:a16="http://schemas.microsoft.com/office/drawing/2014/main" id="{A1CBB97A-A975-4DE4-9849-36FAD592FC49}"/>
              </a:ext>
            </a:extLst>
          </p:cNvPr>
          <p:cNvSpPr/>
          <p:nvPr/>
        </p:nvSpPr>
        <p:spPr bwMode="auto">
          <a:xfrm>
            <a:off x="4744257" y="3580479"/>
            <a:ext cx="1238617" cy="55399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IButton</a:t>
            </a:r>
            <a:endParaRPr lang="en-US" sz="200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7" name="Rectangle 6">
            <a:extLst>
              <a:ext uri="{FF2B5EF4-FFF2-40B4-BE49-F238E27FC236}">
                <a16:creationId xmlns:a16="http://schemas.microsoft.com/office/drawing/2014/main" id="{4B36300A-577C-44A0-9136-0302E3BF1058}"/>
              </a:ext>
            </a:extLst>
          </p:cNvPr>
          <p:cNvSpPr/>
          <p:nvPr/>
        </p:nvSpPr>
        <p:spPr bwMode="auto">
          <a:xfrm>
            <a:off x="7677579" y="3580479"/>
            <a:ext cx="2052552"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ButtonHandler</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1A4EC376-6A8A-44B8-8A4C-89DCBCEEE61B}"/>
              </a:ext>
            </a:extLst>
          </p:cNvPr>
          <p:cNvCxnSpPr>
            <a:cxnSpLocks/>
            <a:stCxn id="6" idx="3"/>
            <a:endCxn id="7" idx="1"/>
          </p:cNvCxnSpPr>
          <p:nvPr/>
        </p:nvCxnSpPr>
        <p:spPr>
          <a:xfrm>
            <a:off x="5982874" y="3857478"/>
            <a:ext cx="169470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F281893-D2B1-4636-BB82-1FFFE70E28F9}"/>
              </a:ext>
            </a:extLst>
          </p:cNvPr>
          <p:cNvSpPr/>
          <p:nvPr/>
        </p:nvSpPr>
        <p:spPr bwMode="auto">
          <a:xfrm>
            <a:off x="301006" y="2625372"/>
            <a:ext cx="2933322"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err="1">
                <a:gradFill>
                  <a:gsLst>
                    <a:gs pos="0">
                      <a:srgbClr val="FFFFFF"/>
                    </a:gs>
                    <a:gs pos="100000">
                      <a:srgbClr val="FFFFFF"/>
                    </a:gs>
                  </a:gsLst>
                  <a:lin ang="5400000" scaled="0"/>
                </a:gradFill>
                <a:ea typeface="Segoe UI" pitchFamily="34" charset="0"/>
                <a:cs typeface="Segoe UI" pitchFamily="34" charset="0"/>
              </a:rPr>
              <a:t>System.Maui.Button</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0A3E01B5-1A4B-4DD5-B398-A20E15C38E41}"/>
              </a:ext>
            </a:extLst>
          </p:cNvPr>
          <p:cNvCxnSpPr>
            <a:cxnSpLocks/>
            <a:stCxn id="13" idx="3"/>
            <a:endCxn id="6" idx="1"/>
          </p:cNvCxnSpPr>
          <p:nvPr/>
        </p:nvCxnSpPr>
        <p:spPr>
          <a:xfrm>
            <a:off x="3234328" y="2902371"/>
            <a:ext cx="1509929" cy="95510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96B9819-5395-4834-8BC0-7E40B059487C}"/>
              </a:ext>
            </a:extLst>
          </p:cNvPr>
          <p:cNvSpPr/>
          <p:nvPr/>
        </p:nvSpPr>
        <p:spPr bwMode="auto">
          <a:xfrm>
            <a:off x="1328945" y="3477151"/>
            <a:ext cx="1905383"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CometButton</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5B28F9CA-B083-4E0F-B0EE-303E661B71F7}"/>
              </a:ext>
            </a:extLst>
          </p:cNvPr>
          <p:cNvCxnSpPr>
            <a:cxnSpLocks/>
            <a:stCxn id="25" idx="3"/>
            <a:endCxn id="6" idx="1"/>
          </p:cNvCxnSpPr>
          <p:nvPr/>
        </p:nvCxnSpPr>
        <p:spPr>
          <a:xfrm>
            <a:off x="3234328" y="3754150"/>
            <a:ext cx="1509929" cy="10332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97DE258-BA1F-42CB-8834-F31B3FA2A2A2}"/>
              </a:ext>
            </a:extLst>
          </p:cNvPr>
          <p:cNvSpPr/>
          <p:nvPr/>
        </p:nvSpPr>
        <p:spPr bwMode="auto">
          <a:xfrm>
            <a:off x="794837" y="4468093"/>
            <a:ext cx="2439491"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FabulousButton</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6DD1D2D5-A7F7-4F65-8303-E176B1D08476}"/>
              </a:ext>
            </a:extLst>
          </p:cNvPr>
          <p:cNvCxnSpPr>
            <a:cxnSpLocks/>
            <a:stCxn id="49" idx="3"/>
            <a:endCxn id="6" idx="1"/>
          </p:cNvCxnSpPr>
          <p:nvPr/>
        </p:nvCxnSpPr>
        <p:spPr>
          <a:xfrm flipV="1">
            <a:off x="3234328" y="3857478"/>
            <a:ext cx="1509929" cy="88761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B13CB993-04C2-4A76-8C03-B8194BB6ABF7}"/>
              </a:ext>
            </a:extLst>
          </p:cNvPr>
          <p:cNvSpPr/>
          <p:nvPr/>
        </p:nvSpPr>
        <p:spPr bwMode="auto">
          <a:xfrm>
            <a:off x="784238" y="5459035"/>
            <a:ext cx="2439491"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ReactiveButton</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65F66C3-5912-4797-BAC2-7AB5CB92B338}"/>
              </a:ext>
            </a:extLst>
          </p:cNvPr>
          <p:cNvCxnSpPr>
            <a:cxnSpLocks/>
            <a:stCxn id="53" idx="3"/>
            <a:endCxn id="6" idx="1"/>
          </p:cNvCxnSpPr>
          <p:nvPr/>
        </p:nvCxnSpPr>
        <p:spPr>
          <a:xfrm flipV="1">
            <a:off x="3223729" y="3857478"/>
            <a:ext cx="1520528" cy="18785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419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25" grpId="0" animBg="1"/>
      <p:bldP spid="49" grpId="0" animBg="1"/>
      <p:bldP spid="5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The Goals with .NET MAUI</a:t>
            </a:r>
          </a:p>
        </p:txBody>
      </p:sp>
      <p:sp>
        <p:nvSpPr>
          <p:cNvPr id="4" name="TextBox 3">
            <a:extLst>
              <a:ext uri="{FF2B5EF4-FFF2-40B4-BE49-F238E27FC236}">
                <a16:creationId xmlns:a16="http://schemas.microsoft.com/office/drawing/2014/main" id="{4B58A524-E670-470D-B254-7F67A2EF1F53}"/>
              </a:ext>
            </a:extLst>
          </p:cNvPr>
          <p:cNvSpPr txBox="1"/>
          <p:nvPr/>
        </p:nvSpPr>
        <p:spPr>
          <a:xfrm>
            <a:off x="551226" y="1279970"/>
            <a:ext cx="8287974" cy="646331"/>
          </a:xfrm>
          <a:prstGeom prst="rect">
            <a:avLst/>
          </a:prstGeom>
          <a:noFill/>
        </p:spPr>
        <p:txBody>
          <a:bodyPr wrap="square">
            <a:spAutoFit/>
          </a:bodyPr>
          <a:lstStyle/>
          <a:p>
            <a:pPr marL="285750" indent="-285750">
              <a:buFontTx/>
              <a:buChar char="-"/>
            </a:pPr>
            <a:r>
              <a:rPr lang="en-US" sz="1800"/>
              <a:t>Performance minded and simplified</a:t>
            </a:r>
          </a:p>
          <a:p>
            <a:pPr marL="285750" indent="-285750">
              <a:buFontTx/>
              <a:buChar char="-"/>
            </a:pPr>
            <a:r>
              <a:rPr lang="en-US" sz="1800"/>
              <a:t>From the </a:t>
            </a:r>
            <a:r>
              <a:rPr lang="en-US" sz="1800" err="1"/>
              <a:t>xplat</a:t>
            </a:r>
            <a:r>
              <a:rPr lang="en-US" sz="1800"/>
              <a:t> project easily register any custom handlers</a:t>
            </a:r>
          </a:p>
        </p:txBody>
      </p:sp>
      <p:sp>
        <p:nvSpPr>
          <p:cNvPr id="12" name="TextBox 11">
            <a:extLst>
              <a:ext uri="{FF2B5EF4-FFF2-40B4-BE49-F238E27FC236}">
                <a16:creationId xmlns:a16="http://schemas.microsoft.com/office/drawing/2014/main" id="{A6C9FA5E-5912-4BAE-97CD-BB0C7B43FE55}"/>
              </a:ext>
            </a:extLst>
          </p:cNvPr>
          <p:cNvSpPr txBox="1"/>
          <p:nvPr/>
        </p:nvSpPr>
        <p:spPr>
          <a:xfrm>
            <a:off x="551226" y="2431731"/>
            <a:ext cx="11055557" cy="2308324"/>
          </a:xfrm>
          <a:prstGeom prst="rect">
            <a:avLst/>
          </a:prstGeom>
          <a:solidFill>
            <a:schemeClr val="accent6">
              <a:lumMod val="50000"/>
            </a:schemeClr>
          </a:solidFill>
        </p:spPr>
        <p:txBody>
          <a:bodyPr wrap="square">
            <a:spAutoFit/>
          </a:bodyPr>
          <a:lstStyle/>
          <a:p>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&gt;();</a:t>
            </a:r>
          </a:p>
          <a:p>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#if MONOANDROID</a:t>
            </a:r>
            <a:br>
              <a:rPr lang="en-US" sz="1800">
                <a:solidFill>
                  <a:schemeClr val="bg1"/>
                </a:solidFill>
                <a:latin typeface="Consolas" panose="020B0609020204030204" pitchFamily="49" charset="0"/>
              </a:rPr>
            </a:br>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Xamarin.Forms.Platform.Android.LabelRenderer</a:t>
            </a:r>
            <a:r>
              <a:rPr lang="en-US" sz="1800">
                <a:solidFill>
                  <a:schemeClr val="bg1"/>
                </a:solidFill>
                <a:latin typeface="Consolas" panose="020B0609020204030204" pitchFamily="49" charset="0"/>
              </a:rPr>
              <a:t>&gt;();</a:t>
            </a:r>
          </a:p>
          <a:p>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Xamarin.Forms.Button</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Xamarin.Forms.Platform.Android.AppCompat.ButtonRenderer</a:t>
            </a:r>
            <a:r>
              <a:rPr lang="en-US" sz="1800">
                <a:solidFill>
                  <a:schemeClr val="bg1"/>
                </a:solidFill>
                <a:latin typeface="Consolas" panose="020B0609020204030204" pitchFamily="49" charset="0"/>
              </a:rPr>
              <a:t>&gt;();</a:t>
            </a:r>
            <a:br>
              <a:rPr lang="en-US" sz="1800">
                <a:solidFill>
                  <a:schemeClr val="bg1"/>
                </a:solidFill>
                <a:latin typeface="Consolas" panose="020B0609020204030204" pitchFamily="49" charset="0"/>
              </a:rPr>
            </a:br>
            <a:r>
              <a:rPr lang="en-US" sz="1800">
                <a:solidFill>
                  <a:schemeClr val="bg1"/>
                </a:solidFill>
                <a:latin typeface="Consolas" panose="020B0609020204030204" pitchFamily="49" charset="0"/>
              </a:rPr>
              <a:t>#endif</a:t>
            </a:r>
            <a:endParaRPr lang="en-US">
              <a:solidFill>
                <a:schemeClr val="bg1"/>
              </a:solidFill>
            </a:endParaRPr>
          </a:p>
        </p:txBody>
      </p:sp>
      <p:sp>
        <p:nvSpPr>
          <p:cNvPr id="5" name="TextBox 4">
            <a:extLst>
              <a:ext uri="{FF2B5EF4-FFF2-40B4-BE49-F238E27FC236}">
                <a16:creationId xmlns:a16="http://schemas.microsoft.com/office/drawing/2014/main" id="{7FEA7E6B-2054-4955-B6F4-8D92198F9E10}"/>
              </a:ext>
            </a:extLst>
          </p:cNvPr>
          <p:cNvSpPr txBox="1"/>
          <p:nvPr/>
        </p:nvSpPr>
        <p:spPr>
          <a:xfrm>
            <a:off x="588263" y="5041121"/>
            <a:ext cx="6604000" cy="369332"/>
          </a:xfrm>
          <a:prstGeom prst="rect">
            <a:avLst/>
          </a:prstGeom>
          <a:noFill/>
        </p:spPr>
        <p:txBody>
          <a:bodyPr wrap="square">
            <a:spAutoFit/>
          </a:bodyPr>
          <a:lstStyle/>
          <a:p>
            <a:pPr marL="0" indent="0">
              <a:buNone/>
            </a:pPr>
            <a:r>
              <a:rPr lang="en-US" sz="1800"/>
              <a:t>- Zero runtime assembly scanning </a:t>
            </a:r>
          </a:p>
        </p:txBody>
      </p:sp>
    </p:spTree>
    <p:extLst>
      <p:ext uri="{BB962C8B-B14F-4D97-AF65-F5344CB8AC3E}">
        <p14:creationId xmlns:p14="http://schemas.microsoft.com/office/powerpoint/2010/main" val="865805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The Goals with .NET MAUI</a:t>
            </a:r>
          </a:p>
        </p:txBody>
      </p:sp>
      <p:sp>
        <p:nvSpPr>
          <p:cNvPr id="4" name="TextBox 3">
            <a:extLst>
              <a:ext uri="{FF2B5EF4-FFF2-40B4-BE49-F238E27FC236}">
                <a16:creationId xmlns:a16="http://schemas.microsoft.com/office/drawing/2014/main" id="{4B58A524-E670-470D-B254-7F67A2EF1F53}"/>
              </a:ext>
            </a:extLst>
          </p:cNvPr>
          <p:cNvSpPr txBox="1"/>
          <p:nvPr/>
        </p:nvSpPr>
        <p:spPr>
          <a:xfrm>
            <a:off x="315790" y="3759650"/>
            <a:ext cx="6604000" cy="369332"/>
          </a:xfrm>
          <a:prstGeom prst="rect">
            <a:avLst/>
          </a:prstGeom>
          <a:noFill/>
        </p:spPr>
        <p:txBody>
          <a:bodyPr wrap="square">
            <a:spAutoFit/>
          </a:bodyPr>
          <a:lstStyle/>
          <a:p>
            <a:pPr marL="285750" indent="-285750">
              <a:buFontTx/>
              <a:buChar char="-"/>
            </a:pPr>
            <a:r>
              <a:rPr lang="en-US" sz="1800" b="1"/>
              <a:t>Easily reach the native platform</a:t>
            </a:r>
          </a:p>
        </p:txBody>
      </p:sp>
      <p:sp>
        <p:nvSpPr>
          <p:cNvPr id="3" name="TextBox 2">
            <a:extLst>
              <a:ext uri="{FF2B5EF4-FFF2-40B4-BE49-F238E27FC236}">
                <a16:creationId xmlns:a16="http://schemas.microsoft.com/office/drawing/2014/main" id="{7DCE0150-626F-47A9-BBA9-9DA1EF42A1F0}"/>
              </a:ext>
            </a:extLst>
          </p:cNvPr>
          <p:cNvSpPr txBox="1"/>
          <p:nvPr/>
        </p:nvSpPr>
        <p:spPr>
          <a:xfrm>
            <a:off x="588263" y="1607516"/>
            <a:ext cx="11018520" cy="92333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Xamarin.Forms.PlatformConfiguration.iOSSpecific</a:t>
            </a:r>
            <a:r>
              <a:rPr lang="en-US" sz="1800">
                <a:solidFill>
                  <a:schemeClr val="bg1"/>
                </a:solidFill>
                <a:latin typeface="Consolas" panose="020B0609020204030204" pitchFamily="49" charset="0"/>
              </a:rPr>
              <a:t>;</a:t>
            </a:r>
          </a:p>
          <a:p>
            <a:r>
              <a:rPr lang="en-US" sz="1800" err="1">
                <a:solidFill>
                  <a:schemeClr val="bg1"/>
                </a:solidFill>
                <a:latin typeface="Consolas" panose="020B0609020204030204" pitchFamily="49" charset="0"/>
              </a:rPr>
              <a:t>boxView.On</a:t>
            </a:r>
            <a:r>
              <a:rPr lang="en-US" sz="1800">
                <a:solidFill>
                  <a:schemeClr val="bg1"/>
                </a:solidFill>
                <a:latin typeface="Consolas" panose="020B0609020204030204" pitchFamily="49" charset="0"/>
              </a:rPr>
              <a:t>&lt;iOS&gt;().</a:t>
            </a:r>
            <a:r>
              <a:rPr lang="en-US" sz="1800" err="1">
                <a:solidFill>
                  <a:schemeClr val="bg1"/>
                </a:solidFill>
                <a:latin typeface="Consolas" panose="020B0609020204030204" pitchFamily="49" charset="0"/>
              </a:rPr>
              <a:t>UseBlurEffect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BlurEffectStyle.ExtraLight</a:t>
            </a:r>
            <a:r>
              <a:rPr lang="en-US" sz="1800">
                <a:solidFill>
                  <a:schemeClr val="bg1"/>
                </a:solidFill>
                <a:latin typeface="Consolas" panose="020B0609020204030204" pitchFamily="49" charset="0"/>
              </a:rPr>
              <a:t>);</a:t>
            </a:r>
            <a:endParaRPr lang="en-US">
              <a:solidFill>
                <a:schemeClr val="bg1"/>
              </a:solidFill>
            </a:endParaRPr>
          </a:p>
        </p:txBody>
      </p:sp>
      <p:sp>
        <p:nvSpPr>
          <p:cNvPr id="9" name="TextBox 8">
            <a:extLst>
              <a:ext uri="{FF2B5EF4-FFF2-40B4-BE49-F238E27FC236}">
                <a16:creationId xmlns:a16="http://schemas.microsoft.com/office/drawing/2014/main" id="{626744D2-EECD-405A-ABAF-30DD5FA535B4}"/>
              </a:ext>
            </a:extLst>
          </p:cNvPr>
          <p:cNvSpPr txBox="1"/>
          <p:nvPr/>
        </p:nvSpPr>
        <p:spPr>
          <a:xfrm>
            <a:off x="588263" y="2594286"/>
            <a:ext cx="11018520" cy="830997"/>
          </a:xfrm>
          <a:prstGeom prst="rect">
            <a:avLst/>
          </a:prstGeom>
          <a:solidFill>
            <a:schemeClr val="accent6">
              <a:lumMod val="50000"/>
            </a:schemeClr>
          </a:solidFill>
        </p:spPr>
        <p:txBody>
          <a:bodyPr wrap="square">
            <a:spAutoFit/>
          </a:bodyPr>
          <a:lstStyle/>
          <a:p>
            <a:r>
              <a:rPr lang="en-US" sz="1600" b="0" i="0">
                <a:solidFill>
                  <a:schemeClr val="bg1"/>
                </a:solidFill>
                <a:effectLst/>
                <a:latin typeface="SFMono-Regular"/>
              </a:rPr>
              <a:t>[assembly: </a:t>
            </a:r>
            <a:r>
              <a:rPr lang="en-US" sz="1600" b="0" i="0" err="1">
                <a:solidFill>
                  <a:schemeClr val="bg1"/>
                </a:solidFill>
                <a:effectLst/>
                <a:latin typeface="SFMono-Regular"/>
              </a:rPr>
              <a:t>ExportRenderer</a:t>
            </a:r>
            <a:r>
              <a:rPr lang="en-US" sz="1600" b="0" i="0">
                <a:solidFill>
                  <a:schemeClr val="bg1"/>
                </a:solidFill>
                <a:effectLst/>
                <a:latin typeface="SFMono-Regular"/>
              </a:rPr>
              <a:t> (</a:t>
            </a:r>
            <a:r>
              <a:rPr lang="en-US" sz="1600" b="0" i="0" err="1">
                <a:solidFill>
                  <a:schemeClr val="bg1"/>
                </a:solidFill>
                <a:effectLst/>
                <a:latin typeface="SFMono-Regular"/>
              </a:rPr>
              <a:t>typeof</a:t>
            </a:r>
            <a:r>
              <a:rPr lang="en-US" sz="1600" b="0" i="0">
                <a:solidFill>
                  <a:schemeClr val="bg1"/>
                </a:solidFill>
                <a:effectLst/>
                <a:latin typeface="SFMono-Regular"/>
              </a:rPr>
              <a:t>(</a:t>
            </a:r>
            <a:r>
              <a:rPr lang="en-US" sz="1600" b="0" i="0" err="1">
                <a:solidFill>
                  <a:schemeClr val="bg1"/>
                </a:solidFill>
                <a:effectLst/>
                <a:latin typeface="SFMono-Regular"/>
              </a:rPr>
              <a:t>MyEntry</a:t>
            </a:r>
            <a:r>
              <a:rPr lang="en-US" sz="1600" b="0" i="0">
                <a:solidFill>
                  <a:schemeClr val="bg1"/>
                </a:solidFill>
                <a:effectLst/>
                <a:latin typeface="SFMono-Regular"/>
              </a:rPr>
              <a:t>), </a:t>
            </a:r>
            <a:r>
              <a:rPr lang="en-US" sz="1600" b="0" i="0" err="1">
                <a:solidFill>
                  <a:schemeClr val="bg1"/>
                </a:solidFill>
                <a:effectLst/>
                <a:latin typeface="SFMono-Regular"/>
              </a:rPr>
              <a:t>typeof</a:t>
            </a:r>
            <a:r>
              <a:rPr lang="en-US" sz="1600" b="0" i="0">
                <a:solidFill>
                  <a:schemeClr val="bg1"/>
                </a:solidFill>
                <a:effectLst/>
                <a:latin typeface="SFMono-Regular"/>
              </a:rPr>
              <a:t>(</a:t>
            </a:r>
            <a:r>
              <a:rPr lang="en-US" sz="1600" b="0" i="0" err="1">
                <a:solidFill>
                  <a:schemeClr val="bg1"/>
                </a:solidFill>
                <a:effectLst/>
                <a:latin typeface="SFMono-Regular"/>
              </a:rPr>
              <a:t>MyEntryRenderer</a:t>
            </a:r>
            <a:r>
              <a:rPr lang="en-US" sz="1600" b="0" i="0">
                <a:solidFill>
                  <a:schemeClr val="bg1"/>
                </a:solidFill>
                <a:effectLst/>
                <a:latin typeface="SFMono-Regular"/>
              </a:rPr>
              <a:t>))] </a:t>
            </a:r>
          </a:p>
          <a:p>
            <a:r>
              <a:rPr lang="en-US" sz="1600" b="0" i="0">
                <a:solidFill>
                  <a:schemeClr val="bg1"/>
                </a:solidFill>
                <a:effectLst/>
                <a:latin typeface="SFMono-Regular"/>
              </a:rPr>
              <a:t>namespace </a:t>
            </a:r>
            <a:r>
              <a:rPr lang="en-US" sz="1600" b="0" i="0" err="1">
                <a:solidFill>
                  <a:schemeClr val="bg1"/>
                </a:solidFill>
                <a:effectLst/>
                <a:latin typeface="SFMono-Regular"/>
              </a:rPr>
              <a:t>CustomRenderer.iOS</a:t>
            </a:r>
            <a:r>
              <a:rPr lang="en-US" sz="1600" b="0" i="0">
                <a:solidFill>
                  <a:schemeClr val="bg1"/>
                </a:solidFill>
                <a:effectLst/>
                <a:latin typeface="SFMono-Regular"/>
              </a:rPr>
              <a:t> { </a:t>
            </a:r>
          </a:p>
          <a:p>
            <a:r>
              <a:rPr lang="en-US" sz="1600" b="0" i="0">
                <a:solidFill>
                  <a:schemeClr val="bg1"/>
                </a:solidFill>
                <a:effectLst/>
                <a:latin typeface="SFMono-Regular"/>
              </a:rPr>
              <a:t>	public class </a:t>
            </a:r>
            <a:r>
              <a:rPr lang="en-US" sz="1600" b="0" i="0" err="1">
                <a:solidFill>
                  <a:schemeClr val="bg1"/>
                </a:solidFill>
                <a:effectLst/>
                <a:latin typeface="SFMono-Regular"/>
              </a:rPr>
              <a:t>MyEntryRenderer</a:t>
            </a:r>
            <a:r>
              <a:rPr lang="en-US" sz="1600" b="0" i="0">
                <a:solidFill>
                  <a:schemeClr val="bg1"/>
                </a:solidFill>
                <a:effectLst/>
                <a:latin typeface="SFMono-Regular"/>
              </a:rPr>
              <a:t> : </a:t>
            </a:r>
            <a:r>
              <a:rPr lang="en-US" sz="1600" b="0" i="0" err="1">
                <a:solidFill>
                  <a:schemeClr val="bg1"/>
                </a:solidFill>
                <a:effectLst/>
                <a:latin typeface="SFMono-Regular"/>
              </a:rPr>
              <a:t>EntryRenderer</a:t>
            </a:r>
            <a:endParaRPr lang="en-US" sz="1600">
              <a:solidFill>
                <a:schemeClr val="bg1"/>
              </a:solidFill>
            </a:endParaRPr>
          </a:p>
        </p:txBody>
      </p:sp>
      <p:sp>
        <p:nvSpPr>
          <p:cNvPr id="8" name="TextBox 7">
            <a:extLst>
              <a:ext uri="{FF2B5EF4-FFF2-40B4-BE49-F238E27FC236}">
                <a16:creationId xmlns:a16="http://schemas.microsoft.com/office/drawing/2014/main" id="{2D8075C3-6BED-439E-905A-D110BD183C76}"/>
              </a:ext>
            </a:extLst>
          </p:cNvPr>
          <p:cNvSpPr txBox="1"/>
          <p:nvPr/>
        </p:nvSpPr>
        <p:spPr>
          <a:xfrm>
            <a:off x="315790" y="1144861"/>
            <a:ext cx="6604000" cy="369332"/>
          </a:xfrm>
          <a:prstGeom prst="rect">
            <a:avLst/>
          </a:prstGeom>
          <a:noFill/>
        </p:spPr>
        <p:txBody>
          <a:bodyPr wrap="square">
            <a:spAutoFit/>
          </a:bodyPr>
          <a:lstStyle/>
          <a:p>
            <a:pPr marL="285750" indent="-285750">
              <a:buFontTx/>
              <a:buChar char="-"/>
            </a:pPr>
            <a:r>
              <a:rPr lang="en-US" sz="1800" b="1"/>
              <a:t>Remove confusing APIs</a:t>
            </a:r>
          </a:p>
        </p:txBody>
      </p:sp>
      <p:sp>
        <p:nvSpPr>
          <p:cNvPr id="13" name="TextBox 12">
            <a:extLst>
              <a:ext uri="{FF2B5EF4-FFF2-40B4-BE49-F238E27FC236}">
                <a16:creationId xmlns:a16="http://schemas.microsoft.com/office/drawing/2014/main" id="{97C17BC1-6980-44FF-920F-B00D430FA008}"/>
              </a:ext>
            </a:extLst>
          </p:cNvPr>
          <p:cNvSpPr txBox="1"/>
          <p:nvPr/>
        </p:nvSpPr>
        <p:spPr>
          <a:xfrm>
            <a:off x="588263" y="4327155"/>
            <a:ext cx="11018520" cy="2308324"/>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#if MONOANDROID</a:t>
            </a:r>
          </a:p>
          <a:p>
            <a:r>
              <a:rPr lang="en-US" sz="1800" err="1">
                <a:solidFill>
                  <a:schemeClr val="bg1"/>
                </a:solidFill>
                <a:latin typeface="Consolas" panose="020B0609020204030204" pitchFamily="49" charset="0"/>
              </a:rPr>
              <a:t>ViewHandler.ViewMapper</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nameof</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IView.BackgroundColor</a:t>
            </a:r>
            <a:r>
              <a:rPr lang="en-US" sz="1800">
                <a:solidFill>
                  <a:schemeClr val="bg1"/>
                </a:solidFill>
                <a:latin typeface="Consolas" panose="020B0609020204030204" pitchFamily="49" charset="0"/>
              </a:rPr>
              <a:t>)] = (handler, view) =&gt;</a:t>
            </a:r>
          </a:p>
          <a:p>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handler.NativeView</a:t>
            </a:r>
            <a:r>
              <a:rPr lang="en-US" sz="1800">
                <a:solidFill>
                  <a:schemeClr val="bg1"/>
                </a:solidFill>
                <a:latin typeface="Consolas" panose="020B0609020204030204" pitchFamily="49" charset="0"/>
              </a:rPr>
              <a:t> as </a:t>
            </a:r>
            <a:r>
              <a:rPr lang="en-US" sz="1800" err="1">
                <a:solidFill>
                  <a:schemeClr val="bg1"/>
                </a:solidFill>
                <a:latin typeface="Consolas" panose="020B0609020204030204" pitchFamily="49" charset="0"/>
              </a:rPr>
              <a:t>AView</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SetBackgroundColor</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Xamarin.Forms.Color.Purple.ToNative</a:t>
            </a:r>
            <a:r>
              <a:rPr lang="en-US" sz="1800">
                <a:solidFill>
                  <a:schemeClr val="bg1"/>
                </a:solidFill>
                <a:latin typeface="Consolas" panose="020B0609020204030204" pitchFamily="49" charset="0"/>
              </a:rPr>
              <a:t>());</a:t>
            </a:r>
          </a:p>
          <a:p>
            <a:endParaRPr lang="en-US" sz="1800">
              <a:solidFill>
                <a:schemeClr val="bg1"/>
              </a:solidFill>
              <a:latin typeface="Consolas" panose="020B0609020204030204" pitchFamily="49" charset="0"/>
            </a:endParaRPr>
          </a:p>
          <a:p>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var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crossPlatformLabel.Handler.NativeView</a:t>
            </a:r>
            <a:r>
              <a:rPr lang="en-US" sz="1800">
                <a:solidFill>
                  <a:schemeClr val="bg1"/>
                </a:solidFill>
                <a:latin typeface="Consolas" panose="020B0609020204030204" pitchFamily="49" charset="0"/>
              </a:rPr>
              <a:t> as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#endif</a:t>
            </a:r>
            <a:endParaRPr lang="en-US">
              <a:solidFill>
                <a:schemeClr val="bg1"/>
              </a:solidFill>
            </a:endParaRPr>
          </a:p>
        </p:txBody>
      </p:sp>
    </p:spTree>
    <p:extLst>
      <p:ext uri="{BB962C8B-B14F-4D97-AF65-F5344CB8AC3E}">
        <p14:creationId xmlns:p14="http://schemas.microsoft.com/office/powerpoint/2010/main" val="1351129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E2D2E-C4A6-47F5-B6D4-8664C341FC0E}"/>
              </a:ext>
            </a:extLst>
          </p:cNvPr>
          <p:cNvSpPr>
            <a:spLocks noGrp="1"/>
          </p:cNvSpPr>
          <p:nvPr>
            <p:ph type="title"/>
          </p:nvPr>
        </p:nvSpPr>
        <p:spPr/>
        <p:txBody>
          <a:bodyPr/>
          <a:lstStyle/>
          <a:p>
            <a:r>
              <a:rPr lang="en-US"/>
              <a:t>Current Renderer</a:t>
            </a:r>
          </a:p>
        </p:txBody>
      </p:sp>
      <p:sp>
        <p:nvSpPr>
          <p:cNvPr id="3" name="Text Placeholder 2">
            <a:extLst>
              <a:ext uri="{FF2B5EF4-FFF2-40B4-BE49-F238E27FC236}">
                <a16:creationId xmlns:a16="http://schemas.microsoft.com/office/drawing/2014/main" id="{C9B80D90-1EFC-41A1-9B00-F7AF46702CDA}"/>
              </a:ext>
            </a:extLst>
          </p:cNvPr>
          <p:cNvSpPr txBox="1">
            <a:spLocks/>
          </p:cNvSpPr>
          <p:nvPr/>
        </p:nvSpPr>
        <p:spPr>
          <a:xfrm>
            <a:off x="584200" y="1465138"/>
            <a:ext cx="7735935" cy="11510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Fundamentally it’s a native control</a:t>
            </a:r>
          </a:p>
          <a:p>
            <a:r>
              <a:rPr lang="en-US"/>
              <a:t>Implements </a:t>
            </a:r>
            <a:r>
              <a:rPr lang="en-US" err="1"/>
              <a:t>IVisualElementRenderer</a:t>
            </a:r>
            <a:r>
              <a:rPr lang="en-US"/>
              <a:t> </a:t>
            </a:r>
          </a:p>
          <a:p>
            <a:endParaRPr lang="en-US"/>
          </a:p>
        </p:txBody>
      </p:sp>
      <p:sp>
        <p:nvSpPr>
          <p:cNvPr id="5" name="TextBox 4">
            <a:extLst>
              <a:ext uri="{FF2B5EF4-FFF2-40B4-BE49-F238E27FC236}">
                <a16:creationId xmlns:a16="http://schemas.microsoft.com/office/drawing/2014/main" id="{CCF3C39F-403E-4F1D-98A4-6A2F9442AFF7}"/>
              </a:ext>
            </a:extLst>
          </p:cNvPr>
          <p:cNvSpPr txBox="1"/>
          <p:nvPr/>
        </p:nvSpPr>
        <p:spPr>
          <a:xfrm>
            <a:off x="588263" y="2616222"/>
            <a:ext cx="11018520" cy="341632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err="1">
                <a:solidFill>
                  <a:schemeClr val="bg1"/>
                </a:solidFill>
                <a:latin typeface="Consolas" panose="020B0609020204030204" pitchFamily="49" charset="0"/>
              </a:rPr>
              <a:t>IVisualElementRenderer</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 { get; }</a:t>
            </a:r>
          </a:p>
          <a:p>
            <a:pPr lvl="1"/>
            <a:r>
              <a:rPr lang="en-US" sz="1800" err="1">
                <a:solidFill>
                  <a:schemeClr val="bg1"/>
                </a:solidFill>
                <a:latin typeface="Consolas" panose="020B0609020204030204" pitchFamily="49" charset="0"/>
              </a:rPr>
              <a:t>VisualElementTracker</a:t>
            </a:r>
            <a:r>
              <a:rPr lang="en-US" sz="1800">
                <a:solidFill>
                  <a:schemeClr val="bg1"/>
                </a:solidFill>
                <a:latin typeface="Consolas" panose="020B0609020204030204" pitchFamily="49" charset="0"/>
              </a:rPr>
              <a:t> Tracker { get; }</a:t>
            </a:r>
          </a:p>
          <a:p>
            <a:pPr lvl="1"/>
            <a:r>
              <a:rPr lang="en-US" sz="1800" err="1">
                <a:solidFill>
                  <a:schemeClr val="bg1"/>
                </a:solidFill>
                <a:latin typeface="Consolas" panose="020B0609020204030204" pitchFamily="49" charset="0"/>
              </a:rPr>
              <a:t>AView</a:t>
            </a:r>
            <a:r>
              <a:rPr lang="en-US" sz="1800">
                <a:solidFill>
                  <a:schemeClr val="bg1"/>
                </a:solidFill>
                <a:latin typeface="Consolas" panose="020B0609020204030204" pitchFamily="49" charset="0"/>
              </a:rPr>
              <a:t> View { get; }</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VisualElementChangedEventArgs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ElementChanged</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PropertyChangedEventArgs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ElementPropertyChanged</a:t>
            </a:r>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(int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int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SetElement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SetLabelFor</a:t>
            </a:r>
            <a:r>
              <a:rPr lang="en-US" sz="1800">
                <a:solidFill>
                  <a:schemeClr val="bg1"/>
                </a:solidFill>
                <a:latin typeface="Consolas" panose="020B0609020204030204" pitchFamily="49" charset="0"/>
              </a:rPr>
              <a:t>(int? id);</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UpdateLayout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1824557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5" dur="500"/>
                                        <p:tgtEl>
                                          <p:spTgt spid="5">
                                            <p:txEl>
                                              <p:pRg st="0" end="0"/>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8" dur="500"/>
                                        <p:tgtEl>
                                          <p:spTgt spid="5">
                                            <p:txEl>
                                              <p:pRg st="1" end="1"/>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1" dur="500"/>
                                        <p:tgtEl>
                                          <p:spTgt spid="5">
                                            <p:txEl>
                                              <p:pRg st="2" end="2"/>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4" dur="500"/>
                                        <p:tgtEl>
                                          <p:spTgt spid="5">
                                            <p:txEl>
                                              <p:pRg st="3" end="3"/>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5" dur="500"/>
                                        <p:tgtEl>
                                          <p:spTgt spid="5">
                                            <p:txEl>
                                              <p:pRg st="10" end="10"/>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6BED21-E5E2-444A-8E1F-510E3C6235C7}"/>
              </a:ext>
            </a:extLst>
          </p:cNvPr>
          <p:cNvSpPr txBox="1"/>
          <p:nvPr/>
        </p:nvSpPr>
        <p:spPr>
          <a:xfrm>
            <a:off x="250852" y="3718679"/>
            <a:ext cx="11093380" cy="2862322"/>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b="1" err="1">
                <a:solidFill>
                  <a:schemeClr val="bg1"/>
                </a:solidFill>
                <a:latin typeface="Consolas" panose="020B0609020204030204" pitchFamily="49" charset="0"/>
              </a:rPr>
              <a:t>IViewHandler</a:t>
            </a:r>
            <a:endParaRPr lang="en-US" sz="1800" b="1">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SetView</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UpdateValue</a:t>
            </a:r>
            <a:r>
              <a:rPr lang="en-US" sz="1800">
                <a:solidFill>
                  <a:schemeClr val="bg1"/>
                </a:solidFill>
                <a:latin typeface="Consolas" panose="020B0609020204030204" pitchFamily="49" charset="0"/>
              </a:rPr>
              <a:t>(string property);</a:t>
            </a:r>
          </a:p>
          <a:p>
            <a:pPr lvl="1"/>
            <a:r>
              <a:rPr lang="en-US" sz="1800">
                <a:solidFill>
                  <a:schemeClr val="bg1"/>
                </a:solidFill>
                <a:latin typeface="Consolas" panose="020B0609020204030204" pitchFamily="49" charset="0"/>
              </a:rPr>
              <a:t>void Remove(</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object </a:t>
            </a:r>
            <a:r>
              <a:rPr lang="en-US" sz="1800" err="1">
                <a:solidFill>
                  <a:schemeClr val="bg1"/>
                </a:solidFill>
                <a:latin typeface="Consolas" panose="020B0609020204030204" pitchFamily="49" charset="0"/>
              </a:rPr>
              <a:t>NativeView</a:t>
            </a:r>
            <a:r>
              <a:rPr lang="en-US" sz="1800">
                <a:solidFill>
                  <a:schemeClr val="bg1"/>
                </a:solidFill>
                <a:latin typeface="Consolas" panose="020B0609020204030204" pitchFamily="49" charset="0"/>
              </a:rPr>
              <a:t> { get; }</a:t>
            </a:r>
          </a:p>
          <a:p>
            <a:pPr lvl="1"/>
            <a:r>
              <a:rPr lang="en-US" sz="1800">
                <a:solidFill>
                  <a:schemeClr val="bg1"/>
                </a:solidFill>
                <a:latin typeface="Consolas" panose="020B0609020204030204" pitchFamily="49" charset="0"/>
              </a:rPr>
              <a:t>bool </a:t>
            </a:r>
            <a:r>
              <a:rPr lang="en-US" sz="1800" err="1">
                <a:solidFill>
                  <a:schemeClr val="bg1"/>
                </a:solidFill>
                <a:latin typeface="Consolas" panose="020B0609020204030204" pitchFamily="49" charset="0"/>
              </a:rPr>
              <a:t>HasContainer</a:t>
            </a:r>
            <a:r>
              <a:rPr lang="en-US" sz="1800">
                <a:solidFill>
                  <a:schemeClr val="bg1"/>
                </a:solidFill>
                <a:latin typeface="Consolas" panose="020B0609020204030204" pitchFamily="49" charset="0"/>
              </a:rPr>
              <a:t> { get; set; }</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(double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double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SetFrame</a:t>
            </a:r>
            <a:r>
              <a:rPr lang="en-US" sz="1800">
                <a:solidFill>
                  <a:schemeClr val="bg1"/>
                </a:solidFill>
                <a:latin typeface="Consolas" panose="020B0609020204030204" pitchFamily="49" charset="0"/>
              </a:rPr>
              <a:t>(Rectangle frame);</a:t>
            </a:r>
          </a:p>
          <a:p>
            <a:r>
              <a:rPr lang="en-US" sz="1800">
                <a:solidFill>
                  <a:schemeClr val="bg1"/>
                </a:solidFill>
                <a:latin typeface="Consolas" panose="020B0609020204030204" pitchFamily="49" charset="0"/>
              </a:rPr>
              <a:t>}</a:t>
            </a:r>
            <a:endParaRPr lang="en-US">
              <a:solidFill>
                <a:schemeClr val="bg1"/>
              </a:solidFill>
            </a:endParaRPr>
          </a:p>
        </p:txBody>
      </p:sp>
      <p:sp>
        <p:nvSpPr>
          <p:cNvPr id="6" name="TextBox 5">
            <a:extLst>
              <a:ext uri="{FF2B5EF4-FFF2-40B4-BE49-F238E27FC236}">
                <a16:creationId xmlns:a16="http://schemas.microsoft.com/office/drawing/2014/main" id="{F47C5ECE-84AD-450C-8632-0E1450CE4CBE}"/>
              </a:ext>
            </a:extLst>
          </p:cNvPr>
          <p:cNvSpPr txBox="1"/>
          <p:nvPr/>
        </p:nvSpPr>
        <p:spPr>
          <a:xfrm>
            <a:off x="250852" y="224051"/>
            <a:ext cx="11093381" cy="341632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b="1" err="1">
                <a:solidFill>
                  <a:schemeClr val="bg1"/>
                </a:solidFill>
                <a:latin typeface="Consolas" panose="020B0609020204030204" pitchFamily="49" charset="0"/>
              </a:rPr>
              <a:t>IVisualElementRenderer</a:t>
            </a:r>
            <a:endParaRPr lang="en-US" sz="1800" b="1">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 { get; }</a:t>
            </a:r>
          </a:p>
          <a:p>
            <a:pPr lvl="1"/>
            <a:r>
              <a:rPr lang="en-US" sz="1800" err="1">
                <a:solidFill>
                  <a:schemeClr val="bg1"/>
                </a:solidFill>
                <a:latin typeface="Consolas" panose="020B0609020204030204" pitchFamily="49" charset="0"/>
              </a:rPr>
              <a:t>VisualElementTracker</a:t>
            </a:r>
            <a:r>
              <a:rPr lang="en-US" sz="1800">
                <a:solidFill>
                  <a:schemeClr val="bg1"/>
                </a:solidFill>
                <a:latin typeface="Consolas" panose="020B0609020204030204" pitchFamily="49" charset="0"/>
              </a:rPr>
              <a:t> Tracker { get; }</a:t>
            </a:r>
          </a:p>
          <a:p>
            <a:pPr lvl="1"/>
            <a:r>
              <a:rPr lang="en-US" sz="1800" err="1">
                <a:solidFill>
                  <a:schemeClr val="bg1"/>
                </a:solidFill>
                <a:latin typeface="Consolas" panose="020B0609020204030204" pitchFamily="49" charset="0"/>
              </a:rPr>
              <a:t>AView</a:t>
            </a:r>
            <a:r>
              <a:rPr lang="en-US" sz="1800">
                <a:solidFill>
                  <a:schemeClr val="bg1"/>
                </a:solidFill>
                <a:latin typeface="Consolas" panose="020B0609020204030204" pitchFamily="49" charset="0"/>
              </a:rPr>
              <a:t> View { get; }</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VisualElementChangedEventArgs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ElementChanged</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event </a:t>
            </a:r>
            <a:r>
              <a:rPr lang="en-US" sz="1800" err="1">
                <a:solidFill>
                  <a:schemeClr val="bg1"/>
                </a:solidFill>
                <a:latin typeface="Consolas" panose="020B0609020204030204" pitchFamily="49" charset="0"/>
              </a:rPr>
              <a:t>EventHandler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PropertyChangedEventArgs</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ElementPropertyChanged</a:t>
            </a:r>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(int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int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SetElement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VisualElement</a:t>
            </a:r>
            <a:r>
              <a:rPr lang="en-US" sz="1800">
                <a:solidFill>
                  <a:schemeClr val="bg1"/>
                </a:solidFill>
                <a:latin typeface="Consolas" panose="020B0609020204030204" pitchFamily="49" charset="0"/>
              </a:rPr>
              <a:t> element);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SetLabelFor</a:t>
            </a:r>
            <a:r>
              <a:rPr lang="en-US" sz="1800">
                <a:solidFill>
                  <a:schemeClr val="bg1"/>
                </a:solidFill>
                <a:latin typeface="Consolas" panose="020B0609020204030204" pitchFamily="49" charset="0"/>
              </a:rPr>
              <a:t>(int? id);</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UpdateLayout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a:t>
            </a:r>
            <a:endParaRPr lang="en-US">
              <a:solidFill>
                <a:schemeClr val="bg1"/>
              </a:solidFill>
            </a:endParaRPr>
          </a:p>
        </p:txBody>
      </p:sp>
      <p:sp>
        <p:nvSpPr>
          <p:cNvPr id="9" name="Title 1">
            <a:extLst>
              <a:ext uri="{FF2B5EF4-FFF2-40B4-BE49-F238E27FC236}">
                <a16:creationId xmlns:a16="http://schemas.microsoft.com/office/drawing/2014/main" id="{2ECAFBE0-377D-4FAF-A115-D98D83B2A188}"/>
              </a:ext>
            </a:extLst>
          </p:cNvPr>
          <p:cNvSpPr txBox="1">
            <a:spLocks/>
          </p:cNvSpPr>
          <p:nvPr/>
        </p:nvSpPr>
        <p:spPr>
          <a:xfrm>
            <a:off x="6505035" y="224051"/>
            <a:ext cx="522384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r>
              <a:rPr lang="en-US" err="1">
                <a:solidFill>
                  <a:schemeClr val="bg1"/>
                </a:solidFill>
              </a:rPr>
              <a:t>IVisualElementRenderer</a:t>
            </a:r>
            <a:endParaRPr lang="en-US">
              <a:solidFill>
                <a:schemeClr val="bg1"/>
              </a:solidFill>
            </a:endParaRPr>
          </a:p>
        </p:txBody>
      </p:sp>
      <p:sp>
        <p:nvSpPr>
          <p:cNvPr id="8" name="Title 1">
            <a:extLst>
              <a:ext uri="{FF2B5EF4-FFF2-40B4-BE49-F238E27FC236}">
                <a16:creationId xmlns:a16="http://schemas.microsoft.com/office/drawing/2014/main" id="{9581CBFC-7DDF-2E4D-B0DB-E1E8D8850E20}"/>
              </a:ext>
            </a:extLst>
          </p:cNvPr>
          <p:cNvSpPr txBox="1">
            <a:spLocks/>
          </p:cNvSpPr>
          <p:nvPr/>
        </p:nvSpPr>
        <p:spPr>
          <a:xfrm>
            <a:off x="6889686" y="3718679"/>
            <a:ext cx="445454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r>
              <a:rPr lang="es-ES" dirty="0" err="1">
                <a:solidFill>
                  <a:schemeClr val="bg1"/>
                </a:solidFill>
              </a:rPr>
              <a:t>IViewHandler</a:t>
            </a:r>
            <a:r>
              <a:rPr lang="es-ES" dirty="0">
                <a:solidFill>
                  <a:schemeClr val="bg1"/>
                </a:solidFill>
              </a:rPr>
              <a:t> - .NET MAUI</a:t>
            </a:r>
          </a:p>
        </p:txBody>
      </p:sp>
    </p:spTree>
    <p:extLst>
      <p:ext uri="{BB962C8B-B14F-4D97-AF65-F5344CB8AC3E}">
        <p14:creationId xmlns:p14="http://schemas.microsoft.com/office/powerpoint/2010/main" val="3026203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0844" y="2889326"/>
            <a:ext cx="9168100" cy="2172261"/>
          </a:xfrm>
        </p:spPr>
        <p:txBody>
          <a:bodyPr/>
          <a:lstStyle/>
          <a:p>
            <a:r>
              <a:rPr lang="en-US" sz="7058" dirty="0">
                <a:solidFill>
                  <a:schemeClr val="tx1"/>
                </a:solidFill>
                <a:latin typeface="Segoe UI Semibold"/>
                <a:cs typeface="Segoe UI Semibold"/>
              </a:rPr>
              <a:t>First, what is .NET MAUI?</a:t>
            </a:r>
            <a:endParaRPr lang="en-US" sz="7007" dirty="0">
              <a:solidFill>
                <a:schemeClr val="tx1"/>
              </a:solidFill>
              <a:cs typeface="Segoe UI"/>
            </a:endParaRPr>
          </a:p>
        </p:txBody>
      </p:sp>
      <p:pic>
        <p:nvPicPr>
          <p:cNvPr id="5" name="Graphic 4">
            <a:extLst>
              <a:ext uri="{FF2B5EF4-FFF2-40B4-BE49-F238E27FC236}">
                <a16:creationId xmlns:a16="http://schemas.microsoft.com/office/drawing/2014/main" id="{5F0F365E-268C-3F4B-9CD5-DAFDECDA2B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49039" y="2889325"/>
            <a:ext cx="3515605" cy="3529232"/>
          </a:xfrm>
          <a:prstGeom prst="rect">
            <a:avLst/>
          </a:prstGeom>
        </p:spPr>
      </p:pic>
    </p:spTree>
    <p:extLst>
      <p:ext uri="{BB962C8B-B14F-4D97-AF65-F5344CB8AC3E}">
        <p14:creationId xmlns:p14="http://schemas.microsoft.com/office/powerpoint/2010/main" val="29330780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951C-6701-4922-B1FD-4B54DE771FD5}"/>
              </a:ext>
            </a:extLst>
          </p:cNvPr>
          <p:cNvSpPr>
            <a:spLocks noGrp="1"/>
          </p:cNvSpPr>
          <p:nvPr>
            <p:ph type="title"/>
          </p:nvPr>
        </p:nvSpPr>
        <p:spPr/>
        <p:txBody>
          <a:bodyPr/>
          <a:lstStyle/>
          <a:p>
            <a:r>
              <a:rPr lang="en-US" err="1"/>
              <a:t>IView</a:t>
            </a:r>
            <a:r>
              <a:rPr lang="en-US"/>
              <a:t> and </a:t>
            </a:r>
            <a:r>
              <a:rPr lang="en-US" err="1"/>
              <a:t>IViewHandler</a:t>
            </a:r>
            <a:endParaRPr lang="en-US"/>
          </a:p>
        </p:txBody>
      </p:sp>
      <p:sp>
        <p:nvSpPr>
          <p:cNvPr id="3" name="TextBox 2">
            <a:extLst>
              <a:ext uri="{FF2B5EF4-FFF2-40B4-BE49-F238E27FC236}">
                <a16:creationId xmlns:a16="http://schemas.microsoft.com/office/drawing/2014/main" id="{D7CB34A9-A4FC-4E2D-898C-D0824EB85300}"/>
              </a:ext>
            </a:extLst>
          </p:cNvPr>
          <p:cNvSpPr txBox="1"/>
          <p:nvPr/>
        </p:nvSpPr>
        <p:spPr>
          <a:xfrm>
            <a:off x="588263" y="1186494"/>
            <a:ext cx="11018520" cy="2862322"/>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err="1">
                <a:solidFill>
                  <a:schemeClr val="bg1"/>
                </a:solidFill>
                <a:latin typeface="Consolas" panose="020B0609020204030204" pitchFamily="49" charset="0"/>
              </a:rPr>
              <a:t>IViewHandler</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SetView</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UpdateValue</a:t>
            </a:r>
            <a:r>
              <a:rPr lang="en-US" sz="1800">
                <a:solidFill>
                  <a:schemeClr val="bg1"/>
                </a:solidFill>
                <a:latin typeface="Consolas" panose="020B0609020204030204" pitchFamily="49" charset="0"/>
              </a:rPr>
              <a:t>(string property);</a:t>
            </a:r>
          </a:p>
          <a:p>
            <a:pPr lvl="1"/>
            <a:r>
              <a:rPr lang="en-US" sz="1800">
                <a:solidFill>
                  <a:schemeClr val="bg1"/>
                </a:solidFill>
                <a:latin typeface="Consolas" panose="020B0609020204030204" pitchFamily="49" charset="0"/>
              </a:rPr>
              <a:t>void Remove(</a:t>
            </a:r>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view);</a:t>
            </a:r>
          </a:p>
          <a:p>
            <a:pPr lvl="1"/>
            <a:r>
              <a:rPr lang="en-US" sz="1800">
                <a:solidFill>
                  <a:schemeClr val="bg1"/>
                </a:solidFill>
                <a:latin typeface="Consolas" panose="020B0609020204030204" pitchFamily="49" charset="0"/>
              </a:rPr>
              <a:t>object </a:t>
            </a:r>
            <a:r>
              <a:rPr lang="en-US" sz="1800" err="1">
                <a:solidFill>
                  <a:schemeClr val="bg1"/>
                </a:solidFill>
                <a:latin typeface="Consolas" panose="020B0609020204030204" pitchFamily="49" charset="0"/>
              </a:rPr>
              <a:t>NativeView</a:t>
            </a:r>
            <a:r>
              <a:rPr lang="en-US" sz="1800">
                <a:solidFill>
                  <a:schemeClr val="bg1"/>
                </a:solidFill>
                <a:latin typeface="Consolas" panose="020B0609020204030204" pitchFamily="49" charset="0"/>
              </a:rPr>
              <a:t> { get; }</a:t>
            </a:r>
          </a:p>
          <a:p>
            <a:pPr lvl="1"/>
            <a:r>
              <a:rPr lang="en-US" sz="1800">
                <a:solidFill>
                  <a:schemeClr val="bg1"/>
                </a:solidFill>
                <a:latin typeface="Consolas" panose="020B0609020204030204" pitchFamily="49" charset="0"/>
              </a:rPr>
              <a:t>bool </a:t>
            </a:r>
            <a:r>
              <a:rPr lang="en-US" sz="1800" err="1">
                <a:solidFill>
                  <a:schemeClr val="bg1"/>
                </a:solidFill>
                <a:latin typeface="Consolas" panose="020B0609020204030204" pitchFamily="49" charset="0"/>
              </a:rPr>
              <a:t>HasContainer</a:t>
            </a:r>
            <a:r>
              <a:rPr lang="en-US" sz="1800">
                <a:solidFill>
                  <a:schemeClr val="bg1"/>
                </a:solidFill>
                <a:latin typeface="Consolas" panose="020B0609020204030204" pitchFamily="49" charset="0"/>
              </a:rPr>
              <a:t> { get; set; }</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GetDesiredSize</a:t>
            </a:r>
            <a:r>
              <a:rPr lang="en-US" sz="1800">
                <a:solidFill>
                  <a:schemeClr val="bg1"/>
                </a:solidFill>
                <a:latin typeface="Consolas" panose="020B0609020204030204" pitchFamily="49" charset="0"/>
              </a:rPr>
              <a:t>(double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double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SetFrame</a:t>
            </a:r>
            <a:r>
              <a:rPr lang="en-US" sz="1800">
                <a:solidFill>
                  <a:schemeClr val="bg1"/>
                </a:solidFill>
                <a:latin typeface="Consolas" panose="020B0609020204030204" pitchFamily="49" charset="0"/>
              </a:rPr>
              <a:t>(Rectangle frame);</a:t>
            </a:r>
          </a:p>
          <a:p>
            <a:r>
              <a:rPr lang="en-US" sz="1800">
                <a:solidFill>
                  <a:schemeClr val="bg1"/>
                </a:solidFill>
                <a:latin typeface="Consolas" panose="020B0609020204030204" pitchFamily="49" charset="0"/>
              </a:rPr>
              <a:t>}</a:t>
            </a:r>
            <a:endParaRPr lang="en-US">
              <a:solidFill>
                <a:schemeClr val="bg1"/>
              </a:solidFill>
            </a:endParaRPr>
          </a:p>
        </p:txBody>
      </p:sp>
      <p:sp>
        <p:nvSpPr>
          <p:cNvPr id="5" name="TextBox 4">
            <a:extLst>
              <a:ext uri="{FF2B5EF4-FFF2-40B4-BE49-F238E27FC236}">
                <a16:creationId xmlns:a16="http://schemas.microsoft.com/office/drawing/2014/main" id="{F36CB251-9DF1-4D64-9182-14771601D9C2}"/>
              </a:ext>
            </a:extLst>
          </p:cNvPr>
          <p:cNvSpPr txBox="1"/>
          <p:nvPr/>
        </p:nvSpPr>
        <p:spPr>
          <a:xfrm>
            <a:off x="586740" y="4136372"/>
            <a:ext cx="11018520" cy="2308324"/>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interface </a:t>
            </a:r>
            <a:r>
              <a:rPr lang="en-US" sz="1800" err="1">
                <a:solidFill>
                  <a:schemeClr val="bg1"/>
                </a:solidFill>
                <a:latin typeface="Consolas" panose="020B0609020204030204" pitchFamily="49" charset="0"/>
              </a:rPr>
              <a:t>IView</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Rectangle Frame { get; }</a:t>
            </a:r>
          </a:p>
          <a:p>
            <a:pPr lvl="1"/>
            <a:r>
              <a:rPr lang="en-US" sz="1800" err="1">
                <a:solidFill>
                  <a:schemeClr val="bg1"/>
                </a:solidFill>
                <a:latin typeface="Consolas" panose="020B0609020204030204" pitchFamily="49" charset="0"/>
              </a:rPr>
              <a:t>IViewHandler</a:t>
            </a:r>
            <a:r>
              <a:rPr lang="en-US" sz="1800">
                <a:solidFill>
                  <a:schemeClr val="bg1"/>
                </a:solidFill>
                <a:latin typeface="Consolas" panose="020B0609020204030204" pitchFamily="49" charset="0"/>
              </a:rPr>
              <a:t> Handler { get; set; }</a:t>
            </a:r>
          </a:p>
          <a:p>
            <a:pPr lvl="1"/>
            <a:r>
              <a:rPr lang="en-US" sz="1800" err="1">
                <a:solidFill>
                  <a:schemeClr val="bg1"/>
                </a:solidFill>
                <a:latin typeface="Consolas" panose="020B0609020204030204" pitchFamily="49" charset="0"/>
              </a:rPr>
              <a:t>IView</a:t>
            </a:r>
            <a:r>
              <a:rPr lang="en-US" sz="1800">
                <a:solidFill>
                  <a:schemeClr val="bg1"/>
                </a:solidFill>
                <a:latin typeface="Consolas" panose="020B0609020204030204" pitchFamily="49" charset="0"/>
              </a:rPr>
              <a:t> Parent { get; }</a:t>
            </a:r>
          </a:p>
          <a:p>
            <a:pPr lvl="1"/>
            <a:r>
              <a:rPr lang="en-US" sz="1800">
                <a:solidFill>
                  <a:schemeClr val="bg1"/>
                </a:solidFill>
                <a:latin typeface="Consolas" panose="020B0609020204030204" pitchFamily="49" charset="0"/>
              </a:rPr>
              <a:t>void Arrange(Rectangle bounds);</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Measure(double </a:t>
            </a:r>
            <a:r>
              <a:rPr lang="en-US" sz="1800" err="1">
                <a:solidFill>
                  <a:schemeClr val="bg1"/>
                </a:solidFill>
                <a:latin typeface="Consolas" panose="020B0609020204030204" pitchFamily="49" charset="0"/>
              </a:rPr>
              <a:t>widthConstraint</a:t>
            </a:r>
            <a:r>
              <a:rPr lang="en-US" sz="1800">
                <a:solidFill>
                  <a:schemeClr val="bg1"/>
                </a:solidFill>
                <a:latin typeface="Consolas" panose="020B0609020204030204" pitchFamily="49" charset="0"/>
              </a:rPr>
              <a:t>, double </a:t>
            </a:r>
            <a:r>
              <a:rPr lang="en-US" sz="1800" err="1">
                <a:solidFill>
                  <a:schemeClr val="bg1"/>
                </a:solidFill>
                <a:latin typeface="Consolas" panose="020B0609020204030204" pitchFamily="49" charset="0"/>
              </a:rPr>
              <a:t>heightConstraint</a:t>
            </a:r>
            <a:r>
              <a:rPr lang="en-US" sz="1800">
                <a:solidFill>
                  <a:schemeClr val="bg1"/>
                </a:solidFill>
                <a:latin typeface="Consolas" panose="020B0609020204030204" pitchFamily="49" charset="0"/>
              </a:rPr>
              <a:t>);</a:t>
            </a:r>
          </a:p>
          <a:p>
            <a:pPr lvl="1"/>
            <a:r>
              <a:rPr lang="en-US" sz="1800" err="1">
                <a:solidFill>
                  <a:schemeClr val="bg1"/>
                </a:solidFill>
                <a:latin typeface="Consolas" panose="020B0609020204030204" pitchFamily="49" charset="0"/>
              </a:rPr>
              <a:t>SizeRequest</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DesiredSize</a:t>
            </a:r>
            <a:r>
              <a:rPr lang="en-US" sz="1800">
                <a:solidFill>
                  <a:schemeClr val="bg1"/>
                </a:solidFill>
                <a:latin typeface="Consolas" panose="020B0609020204030204" pitchFamily="49" charset="0"/>
              </a:rPr>
              <a:t> { get; }</a:t>
            </a:r>
            <a:endParaRPr lang="en-US">
              <a:solidFill>
                <a:schemeClr val="bg1"/>
              </a:solidFill>
            </a:endParaRPr>
          </a:p>
        </p:txBody>
      </p:sp>
    </p:spTree>
    <p:extLst>
      <p:ext uri="{BB962C8B-B14F-4D97-AF65-F5344CB8AC3E}">
        <p14:creationId xmlns:p14="http://schemas.microsoft.com/office/powerpoint/2010/main" val="4226533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8CBF9-4321-4017-B2E5-22C62AFA11CC}"/>
              </a:ext>
            </a:extLst>
          </p:cNvPr>
          <p:cNvSpPr>
            <a:spLocks noGrp="1"/>
          </p:cNvSpPr>
          <p:nvPr>
            <p:ph type="title"/>
          </p:nvPr>
        </p:nvSpPr>
        <p:spPr/>
        <p:txBody>
          <a:bodyPr/>
          <a:lstStyle/>
          <a:p>
            <a:r>
              <a:rPr lang="en-US" dirty="0"/>
              <a:t>Current Renderer Strategy in </a:t>
            </a:r>
            <a:r>
              <a:rPr lang="en-US" dirty="0" err="1"/>
              <a:t>Xamarin.Forms</a:t>
            </a:r>
            <a:endParaRPr lang="en-US" dirty="0"/>
          </a:p>
        </p:txBody>
      </p:sp>
      <p:sp>
        <p:nvSpPr>
          <p:cNvPr id="5" name="TextBox 4">
            <a:extLst>
              <a:ext uri="{FF2B5EF4-FFF2-40B4-BE49-F238E27FC236}">
                <a16:creationId xmlns:a16="http://schemas.microsoft.com/office/drawing/2014/main" id="{5F2753A7-C2B1-4894-BE0D-9F9230A75852}"/>
              </a:ext>
            </a:extLst>
          </p:cNvPr>
          <p:cNvSpPr txBox="1"/>
          <p:nvPr/>
        </p:nvSpPr>
        <p:spPr>
          <a:xfrm>
            <a:off x="330450" y="1331353"/>
            <a:ext cx="11276333" cy="3970318"/>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protected override void </a:t>
            </a:r>
            <a:r>
              <a:rPr lang="en-US" sz="1800" err="1">
                <a:solidFill>
                  <a:schemeClr val="bg1"/>
                </a:solidFill>
                <a:latin typeface="Consolas" panose="020B0609020204030204" pitchFamily="49" charset="0"/>
              </a:rPr>
              <a:t>OnElementPropertyChanged</a:t>
            </a:r>
            <a:r>
              <a:rPr lang="en-US" sz="1800">
                <a:solidFill>
                  <a:schemeClr val="bg1"/>
                </a:solidFill>
                <a:latin typeface="Consolas" panose="020B0609020204030204" pitchFamily="49" charset="0"/>
              </a:rPr>
              <a:t>(object sender, </a:t>
            </a:r>
            <a:r>
              <a:rPr lang="en-US" sz="1800" err="1">
                <a:solidFill>
                  <a:schemeClr val="bg1"/>
                </a:solidFill>
                <a:latin typeface="Consolas" panose="020B0609020204030204" pitchFamily="49" charset="0"/>
              </a:rPr>
              <a:t>PropertyChangedEventArgs</a:t>
            </a:r>
            <a:r>
              <a:rPr lang="en-US" sz="1800">
                <a:solidFill>
                  <a:schemeClr val="bg1"/>
                </a:solidFill>
                <a:latin typeface="Consolas" panose="020B0609020204030204" pitchFamily="49" charset="0"/>
              </a:rPr>
              <a:t> e)</a:t>
            </a: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Button.TextColorProperty.PropertyName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UpdateTextColor</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VisualElement.IsEnabledProperty.PropertyName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UpdateEnabled</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Button.FontProperty.PropertyName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UpdateFont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Button.CharacterSpacingProperty.PropertyName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UpdateCharacterSpacing</a:t>
            </a:r>
            <a:r>
              <a:rPr lang="en-US" sz="1800">
                <a:solidFill>
                  <a:schemeClr val="bg1"/>
                </a:solidFill>
                <a:latin typeface="Consolas" panose="020B0609020204030204" pitchFamily="49" charset="0"/>
              </a:rPr>
              <a:t>();</a:t>
            </a:r>
          </a:p>
          <a:p>
            <a:pPr lvl="1"/>
            <a:endParaRPr lang="en-US" sz="1800">
              <a:solidFill>
                <a:schemeClr val="bg1"/>
              </a:solidFill>
              <a:latin typeface="Consolas" panose="020B0609020204030204" pitchFamily="49" charset="0"/>
            </a:endParaRPr>
          </a:p>
          <a:p>
            <a:pPr lvl="1"/>
            <a:r>
              <a:rPr lang="en-US" sz="1800" err="1">
                <a:solidFill>
                  <a:schemeClr val="bg1"/>
                </a:solidFill>
                <a:latin typeface="Consolas" panose="020B0609020204030204" pitchFamily="49" charset="0"/>
              </a:rPr>
              <a:t>base.OnElementPropertyChanged</a:t>
            </a:r>
            <a:r>
              <a:rPr lang="en-US" sz="1800">
                <a:solidFill>
                  <a:schemeClr val="bg1"/>
                </a:solidFill>
                <a:latin typeface="Consolas" panose="020B0609020204030204" pitchFamily="49" charset="0"/>
              </a:rPr>
              <a:t>(sender, e);</a:t>
            </a:r>
          </a:p>
          <a:p>
            <a:r>
              <a:rPr lang="en-US" sz="1800">
                <a:solidFill>
                  <a:schemeClr val="bg1"/>
                </a:solidFill>
                <a:latin typeface="Consolas" panose="020B0609020204030204" pitchFamily="49" charset="0"/>
              </a:rPr>
              <a:t>}</a:t>
            </a:r>
            <a:endParaRPr lang="en-US">
              <a:solidFill>
                <a:schemeClr val="bg1"/>
              </a:solidFill>
            </a:endParaRPr>
          </a:p>
        </p:txBody>
      </p:sp>
      <p:sp>
        <p:nvSpPr>
          <p:cNvPr id="7" name="TextBox 6">
            <a:extLst>
              <a:ext uri="{FF2B5EF4-FFF2-40B4-BE49-F238E27FC236}">
                <a16:creationId xmlns:a16="http://schemas.microsoft.com/office/drawing/2014/main" id="{658A988F-2C71-4C27-A6CD-542F89D19A6D}"/>
              </a:ext>
            </a:extLst>
          </p:cNvPr>
          <p:cNvSpPr txBox="1"/>
          <p:nvPr/>
        </p:nvSpPr>
        <p:spPr>
          <a:xfrm>
            <a:off x="321396" y="5873601"/>
            <a:ext cx="11285385" cy="369332"/>
          </a:xfrm>
          <a:prstGeom prst="rect">
            <a:avLst/>
          </a:prstGeom>
          <a:solidFill>
            <a:schemeClr val="accent6">
              <a:lumMod val="50000"/>
            </a:schemeClr>
          </a:solidFill>
        </p:spPr>
        <p:txBody>
          <a:bodyPr wrap="square">
            <a:spAutoFit/>
          </a:bodyPr>
          <a:lstStyle/>
          <a:p>
            <a:r>
              <a:rPr lang="en-US" sz="1800" b="1">
                <a:solidFill>
                  <a:schemeClr val="bg1"/>
                </a:solidFill>
                <a:latin typeface="Consolas" panose="020B0609020204030204" pitchFamily="49" charset="0"/>
              </a:rPr>
              <a:t>private </a:t>
            </a:r>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UpdateFont</a:t>
            </a:r>
            <a:r>
              <a:rPr lang="en-US" sz="1800">
                <a:solidFill>
                  <a:schemeClr val="bg1"/>
                </a:solidFill>
                <a:latin typeface="Consolas" panose="020B0609020204030204" pitchFamily="49" charset="0"/>
              </a:rPr>
              <a:t>()</a:t>
            </a:r>
            <a:endParaRPr lang="en-US">
              <a:solidFill>
                <a:schemeClr val="bg1"/>
              </a:solidFill>
            </a:endParaRPr>
          </a:p>
        </p:txBody>
      </p:sp>
      <p:sp>
        <p:nvSpPr>
          <p:cNvPr id="9" name="TextBox 8">
            <a:extLst>
              <a:ext uri="{FF2B5EF4-FFF2-40B4-BE49-F238E27FC236}">
                <a16:creationId xmlns:a16="http://schemas.microsoft.com/office/drawing/2014/main" id="{C436D229-65CC-47D9-97D0-9F484F5D1FAE}"/>
              </a:ext>
            </a:extLst>
          </p:cNvPr>
          <p:cNvSpPr txBox="1"/>
          <p:nvPr/>
        </p:nvSpPr>
        <p:spPr>
          <a:xfrm>
            <a:off x="330449" y="5437129"/>
            <a:ext cx="11276333" cy="369332"/>
          </a:xfrm>
          <a:prstGeom prst="rect">
            <a:avLst/>
          </a:prstGeom>
          <a:solidFill>
            <a:schemeClr val="accent6">
              <a:lumMod val="50000"/>
            </a:schemeClr>
          </a:solidFill>
        </p:spPr>
        <p:txBody>
          <a:bodyPr wrap="square">
            <a:spAutoFit/>
          </a:bodyPr>
          <a:lstStyle/>
          <a:p>
            <a:r>
              <a:rPr lang="en-US" sz="1800" b="1">
                <a:solidFill>
                  <a:schemeClr val="bg1"/>
                </a:solidFill>
                <a:latin typeface="Consolas" panose="020B0609020204030204" pitchFamily="49" charset="0"/>
              </a:rPr>
              <a:t>private </a:t>
            </a:r>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UpdateTextColor</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30253611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501A-5529-4EC4-901D-62D631FC417F}"/>
              </a:ext>
            </a:extLst>
          </p:cNvPr>
          <p:cNvSpPr>
            <a:spLocks noGrp="1"/>
          </p:cNvSpPr>
          <p:nvPr>
            <p:ph type="title"/>
          </p:nvPr>
        </p:nvSpPr>
        <p:spPr/>
        <p:txBody>
          <a:bodyPr/>
          <a:lstStyle/>
          <a:p>
            <a:r>
              <a:rPr lang="en-US" dirty="0"/>
              <a:t>.NET MAUI Handler Strategy</a:t>
            </a:r>
          </a:p>
        </p:txBody>
      </p:sp>
      <p:sp>
        <p:nvSpPr>
          <p:cNvPr id="4" name="TextBox 3">
            <a:extLst>
              <a:ext uri="{FF2B5EF4-FFF2-40B4-BE49-F238E27FC236}">
                <a16:creationId xmlns:a16="http://schemas.microsoft.com/office/drawing/2014/main" id="{E9610965-A3B2-4AAF-9793-CC000E75E785}"/>
              </a:ext>
            </a:extLst>
          </p:cNvPr>
          <p:cNvSpPr txBox="1"/>
          <p:nvPr/>
        </p:nvSpPr>
        <p:spPr>
          <a:xfrm>
            <a:off x="588264" y="1369293"/>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partial class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AbstractViewHandler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&gt;</a:t>
            </a:r>
          </a:p>
          <a:p>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protected override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CreateView</a:t>
            </a:r>
            <a:r>
              <a:rPr lang="en-US" sz="1800">
                <a:solidFill>
                  <a:schemeClr val="bg1"/>
                </a:solidFill>
                <a:latin typeface="Consolas" panose="020B0609020204030204" pitchFamily="49" charset="0"/>
              </a:rPr>
              <a:t>() =&gt; new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(Context);</a:t>
            </a:r>
          </a:p>
          <a:p>
            <a:pPr lvl="1"/>
            <a:r>
              <a:rPr lang="en-US" sz="1800">
                <a:solidFill>
                  <a:schemeClr val="bg1"/>
                </a:solidFill>
                <a:latin typeface="Consolas" panose="020B0609020204030204" pitchFamily="49" charset="0"/>
              </a:rPr>
              <a:t>public static void </a:t>
            </a:r>
            <a:r>
              <a:rPr lang="en-US" sz="1800" err="1">
                <a:solidFill>
                  <a:schemeClr val="bg1"/>
                </a:solidFill>
                <a:latin typeface="Consolas" panose="020B0609020204030204" pitchFamily="49" charset="0"/>
              </a:rPr>
              <a:t>MapText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IViewHandler</a:t>
            </a:r>
            <a:r>
              <a:rPr lang="en-US" sz="1800">
                <a:solidFill>
                  <a:schemeClr val="bg1"/>
                </a:solidFill>
                <a:latin typeface="Consolas" panose="020B0609020204030204" pitchFamily="49" charset="0"/>
              </a:rPr>
              <a:t> handler, </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 view) =&gt; </a:t>
            </a:r>
          </a:p>
          <a:p>
            <a:pPr lvl="1"/>
            <a:r>
              <a:rPr lang="en-US" sz="1800">
                <a:solidFill>
                  <a:schemeClr val="bg1"/>
                </a:solidFill>
                <a:latin typeface="Consolas" panose="020B0609020204030204" pitchFamily="49" charset="0"/>
              </a:rPr>
              <a:t>	(handler as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TypedNativeView.UpdateText</a:t>
            </a:r>
            <a:r>
              <a:rPr lang="en-US" sz="1800">
                <a:solidFill>
                  <a:schemeClr val="bg1"/>
                </a:solidFill>
                <a:latin typeface="Consolas" panose="020B0609020204030204" pitchFamily="49" charset="0"/>
              </a:rPr>
              <a:t>(view);</a:t>
            </a:r>
          </a:p>
          <a:p>
            <a:r>
              <a:rPr lang="en-US" sz="1800">
                <a:solidFill>
                  <a:schemeClr val="bg1"/>
                </a:solidFill>
                <a:latin typeface="Consolas" panose="020B0609020204030204" pitchFamily="49" charset="0"/>
              </a:rPr>
              <a:t>}</a:t>
            </a:r>
            <a:endParaRPr lang="en-US">
              <a:solidFill>
                <a:schemeClr val="bg1"/>
              </a:solidFill>
            </a:endParaRPr>
          </a:p>
        </p:txBody>
      </p:sp>
      <p:sp>
        <p:nvSpPr>
          <p:cNvPr id="6" name="TextBox 5">
            <a:extLst>
              <a:ext uri="{FF2B5EF4-FFF2-40B4-BE49-F238E27FC236}">
                <a16:creationId xmlns:a16="http://schemas.microsoft.com/office/drawing/2014/main" id="{2783AC28-282A-4D7E-B425-2C9356571D98}"/>
              </a:ext>
            </a:extLst>
          </p:cNvPr>
          <p:cNvSpPr txBox="1"/>
          <p:nvPr/>
        </p:nvSpPr>
        <p:spPr>
          <a:xfrm>
            <a:off x="588263" y="3213464"/>
            <a:ext cx="11018520" cy="1569660"/>
          </a:xfrm>
          <a:prstGeom prst="rect">
            <a:avLst/>
          </a:prstGeom>
          <a:solidFill>
            <a:schemeClr val="accent6">
              <a:lumMod val="50000"/>
            </a:schemeClr>
          </a:solidFill>
        </p:spPr>
        <p:txBody>
          <a:bodyPr wrap="square">
            <a:spAutoFit/>
          </a:bodyPr>
          <a:lstStyle/>
          <a:p>
            <a:r>
              <a:rPr lang="en-US" sz="1600">
                <a:solidFill>
                  <a:schemeClr val="bg1"/>
                </a:solidFill>
                <a:latin typeface="Consolas" panose="020B0609020204030204" pitchFamily="49" charset="0"/>
              </a:rPr>
              <a:t>public static class </a:t>
            </a:r>
            <a:r>
              <a:rPr lang="en-US" sz="1600" err="1">
                <a:solidFill>
                  <a:schemeClr val="bg1"/>
                </a:solidFill>
                <a:latin typeface="Consolas" panose="020B0609020204030204" pitchFamily="49" charset="0"/>
              </a:rPr>
              <a:t>TextViewExtensions</a:t>
            </a:r>
            <a:endParaRPr lang="en-US" sz="1600">
              <a:solidFill>
                <a:schemeClr val="bg1"/>
              </a:solidFill>
              <a:latin typeface="Consolas" panose="020B0609020204030204" pitchFamily="49" charset="0"/>
            </a:endParaRPr>
          </a:p>
          <a:p>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public static void </a:t>
            </a:r>
            <a:r>
              <a:rPr lang="en-US" sz="1600" err="1">
                <a:solidFill>
                  <a:schemeClr val="bg1"/>
                </a:solidFill>
                <a:latin typeface="Consolas" panose="020B0609020204030204" pitchFamily="49" charset="0"/>
              </a:rPr>
              <a:t>UpdateText</a:t>
            </a:r>
            <a:r>
              <a:rPr lang="en-US" sz="1600">
                <a:solidFill>
                  <a:schemeClr val="bg1"/>
                </a:solidFill>
                <a:latin typeface="Consolas" panose="020B0609020204030204" pitchFamily="49" charset="0"/>
              </a:rPr>
              <a:t>(this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IText</a:t>
            </a:r>
            <a:r>
              <a:rPr lang="en-US" sz="1600">
                <a:solidFill>
                  <a:schemeClr val="bg1"/>
                </a:solidFill>
                <a:latin typeface="Consolas" panose="020B0609020204030204" pitchFamily="49" charset="0"/>
              </a:rPr>
              <a:t> text)</a:t>
            </a:r>
          </a:p>
          <a:p>
            <a:pPr lvl="1"/>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textView.Text</a:t>
            </a:r>
            <a:r>
              <a:rPr lang="en-US" sz="1600">
                <a:solidFill>
                  <a:schemeClr val="bg1"/>
                </a:solidFill>
                <a:latin typeface="Consolas" panose="020B0609020204030204" pitchFamily="49" charset="0"/>
              </a:rPr>
              <a:t> = </a:t>
            </a:r>
            <a:r>
              <a:rPr lang="en-US" sz="1600" err="1">
                <a:solidFill>
                  <a:schemeClr val="bg1"/>
                </a:solidFill>
                <a:latin typeface="Consolas" panose="020B0609020204030204" pitchFamily="49" charset="0"/>
              </a:rPr>
              <a:t>text.Text</a:t>
            </a:r>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a:t>
            </a:r>
            <a:endParaRPr lang="en-US">
              <a:solidFill>
                <a:schemeClr val="bg1"/>
              </a:solidFill>
            </a:endParaRPr>
          </a:p>
        </p:txBody>
      </p:sp>
      <p:sp>
        <p:nvSpPr>
          <p:cNvPr id="8" name="TextBox 7">
            <a:extLst>
              <a:ext uri="{FF2B5EF4-FFF2-40B4-BE49-F238E27FC236}">
                <a16:creationId xmlns:a16="http://schemas.microsoft.com/office/drawing/2014/main" id="{F6DD9AB0-6561-47FC-A0B5-1B227A22BEED}"/>
              </a:ext>
            </a:extLst>
          </p:cNvPr>
          <p:cNvSpPr txBox="1"/>
          <p:nvPr/>
        </p:nvSpPr>
        <p:spPr>
          <a:xfrm>
            <a:off x="588263" y="4872970"/>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partial class </a:t>
            </a:r>
            <a:r>
              <a:rPr lang="en-US" sz="1800" err="1">
                <a:solidFill>
                  <a:schemeClr val="bg1"/>
                </a:solidFill>
                <a:latin typeface="Consolas" panose="020B0609020204030204" pitchFamily="49" charset="0"/>
              </a:rPr>
              <a:t>LabelHandler</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public static </a:t>
            </a:r>
            <a:r>
              <a:rPr lang="en-US" sz="1800" err="1">
                <a:solidFill>
                  <a:schemeClr val="bg1"/>
                </a:solidFill>
                <a:latin typeface="Consolas" panose="020B0609020204030204" pitchFamily="49" charset="0"/>
              </a:rPr>
              <a:t>PropertyMapper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LabelMapper</a:t>
            </a:r>
            <a:r>
              <a:rPr lang="en-US" sz="1800">
                <a:solidFill>
                  <a:schemeClr val="bg1"/>
                </a:solidFill>
                <a:latin typeface="Consolas" panose="020B0609020204030204" pitchFamily="49" charset="0"/>
              </a:rPr>
              <a:t> = </a:t>
            </a:r>
          </a:p>
          <a:p>
            <a:pPr lvl="1"/>
            <a:r>
              <a:rPr lang="en-US" sz="1800">
                <a:solidFill>
                  <a:schemeClr val="bg1"/>
                </a:solidFill>
                <a:latin typeface="Consolas" panose="020B0609020204030204" pitchFamily="49" charset="0"/>
              </a:rPr>
              <a:t>	new </a:t>
            </a:r>
            <a:r>
              <a:rPr lang="en-US" sz="1800" err="1">
                <a:solidFill>
                  <a:schemeClr val="bg1"/>
                </a:solidFill>
                <a:latin typeface="Consolas" panose="020B0609020204030204" pitchFamily="49" charset="0"/>
              </a:rPr>
              <a:t>PropertyMapper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&gt;(</a:t>
            </a:r>
            <a:r>
              <a:rPr lang="en-US" sz="1800" err="1">
                <a:solidFill>
                  <a:schemeClr val="bg1"/>
                </a:solidFill>
                <a:latin typeface="Consolas" panose="020B0609020204030204" pitchFamily="49" charset="0"/>
              </a:rPr>
              <a:t>ViewHandler.ViewMapper</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nameof</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ILabel.Text</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MapPropertyText</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738347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04E2-B2F5-4E04-A0D3-730B09A9EEC5}"/>
              </a:ext>
            </a:extLst>
          </p:cNvPr>
          <p:cNvSpPr>
            <a:spLocks noGrp="1"/>
          </p:cNvSpPr>
          <p:nvPr>
            <p:ph type="title"/>
          </p:nvPr>
        </p:nvSpPr>
        <p:spPr/>
        <p:txBody>
          <a:bodyPr/>
          <a:lstStyle/>
          <a:p>
            <a:r>
              <a:rPr lang="en-US"/>
              <a:t>Handlers are </a:t>
            </a:r>
            <a:r>
              <a:rPr lang="en-US" i="1"/>
              <a:t>“just” </a:t>
            </a:r>
            <a:r>
              <a:rPr lang="en-US"/>
              <a:t>a reorg</a:t>
            </a:r>
          </a:p>
        </p:txBody>
      </p:sp>
      <p:sp>
        <p:nvSpPr>
          <p:cNvPr id="3" name="TextBox 2">
            <a:extLst>
              <a:ext uri="{FF2B5EF4-FFF2-40B4-BE49-F238E27FC236}">
                <a16:creationId xmlns:a16="http://schemas.microsoft.com/office/drawing/2014/main" id="{CBD204FD-4EC6-4797-89C8-CB7033A99687}"/>
              </a:ext>
            </a:extLst>
          </p:cNvPr>
          <p:cNvSpPr txBox="1"/>
          <p:nvPr/>
        </p:nvSpPr>
        <p:spPr>
          <a:xfrm>
            <a:off x="588263" y="4395718"/>
            <a:ext cx="11018520" cy="1569660"/>
          </a:xfrm>
          <a:prstGeom prst="rect">
            <a:avLst/>
          </a:prstGeom>
          <a:solidFill>
            <a:schemeClr val="accent6">
              <a:lumMod val="50000"/>
            </a:schemeClr>
          </a:solidFill>
        </p:spPr>
        <p:txBody>
          <a:bodyPr wrap="square">
            <a:spAutoFit/>
          </a:bodyPr>
          <a:lstStyle/>
          <a:p>
            <a:r>
              <a:rPr lang="en-US" sz="1600">
                <a:solidFill>
                  <a:schemeClr val="bg1"/>
                </a:solidFill>
                <a:latin typeface="Consolas" panose="020B0609020204030204" pitchFamily="49" charset="0"/>
              </a:rPr>
              <a:t>public static class </a:t>
            </a:r>
            <a:r>
              <a:rPr lang="en-US" sz="1600" err="1">
                <a:solidFill>
                  <a:schemeClr val="bg1"/>
                </a:solidFill>
                <a:latin typeface="Consolas" panose="020B0609020204030204" pitchFamily="49" charset="0"/>
              </a:rPr>
              <a:t>TextViewExtensions</a:t>
            </a:r>
            <a:endParaRPr lang="en-US" sz="1600">
              <a:solidFill>
                <a:schemeClr val="bg1"/>
              </a:solidFill>
              <a:latin typeface="Consolas" panose="020B0609020204030204" pitchFamily="49" charset="0"/>
            </a:endParaRPr>
          </a:p>
          <a:p>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public static void </a:t>
            </a:r>
            <a:r>
              <a:rPr lang="en-US" sz="1600" err="1">
                <a:solidFill>
                  <a:schemeClr val="bg1"/>
                </a:solidFill>
                <a:latin typeface="Consolas" panose="020B0609020204030204" pitchFamily="49" charset="0"/>
              </a:rPr>
              <a:t>UpdateText</a:t>
            </a:r>
            <a:r>
              <a:rPr lang="en-US" sz="1600">
                <a:solidFill>
                  <a:schemeClr val="bg1"/>
                </a:solidFill>
                <a:latin typeface="Consolas" panose="020B0609020204030204" pitchFamily="49" charset="0"/>
              </a:rPr>
              <a:t>(this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IText</a:t>
            </a:r>
            <a:r>
              <a:rPr lang="en-US" sz="1600">
                <a:solidFill>
                  <a:schemeClr val="bg1"/>
                </a:solidFill>
                <a:latin typeface="Consolas" panose="020B0609020204030204" pitchFamily="49" charset="0"/>
              </a:rPr>
              <a:t> text)</a:t>
            </a:r>
          </a:p>
          <a:p>
            <a:pPr lvl="1"/>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textView.Text</a:t>
            </a:r>
            <a:r>
              <a:rPr lang="en-US" sz="1600">
                <a:solidFill>
                  <a:schemeClr val="bg1"/>
                </a:solidFill>
                <a:latin typeface="Consolas" panose="020B0609020204030204" pitchFamily="49" charset="0"/>
              </a:rPr>
              <a:t> = </a:t>
            </a:r>
            <a:r>
              <a:rPr lang="en-US" sz="1600" err="1">
                <a:solidFill>
                  <a:schemeClr val="bg1"/>
                </a:solidFill>
                <a:latin typeface="Consolas" panose="020B0609020204030204" pitchFamily="49" charset="0"/>
              </a:rPr>
              <a:t>text.Text</a:t>
            </a:r>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a:t>
            </a:r>
            <a:endParaRPr lang="en-US">
              <a:solidFill>
                <a:schemeClr val="bg1"/>
              </a:solidFill>
            </a:endParaRPr>
          </a:p>
        </p:txBody>
      </p:sp>
      <p:sp>
        <p:nvSpPr>
          <p:cNvPr id="7" name="TextBox 6">
            <a:extLst>
              <a:ext uri="{FF2B5EF4-FFF2-40B4-BE49-F238E27FC236}">
                <a16:creationId xmlns:a16="http://schemas.microsoft.com/office/drawing/2014/main" id="{9A04CFB0-DD89-43C5-92BC-CA58377A5176}"/>
              </a:ext>
            </a:extLst>
          </p:cNvPr>
          <p:cNvSpPr txBox="1"/>
          <p:nvPr/>
        </p:nvSpPr>
        <p:spPr>
          <a:xfrm>
            <a:off x="599985" y="1279574"/>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class </a:t>
            </a:r>
            <a:r>
              <a:rPr lang="en-US" sz="1800" err="1">
                <a:solidFill>
                  <a:schemeClr val="bg1"/>
                </a:solidFill>
                <a:latin typeface="Consolas" panose="020B0609020204030204" pitchFamily="49" charset="0"/>
              </a:rPr>
              <a:t>LabelRenderer</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ViewRenderer</a:t>
            </a:r>
            <a:r>
              <a:rPr lang="en-US" sz="1800">
                <a:solidFill>
                  <a:schemeClr val="bg1"/>
                </a:solidFill>
                <a:latin typeface="Consolas" panose="020B0609020204030204" pitchFamily="49" charset="0"/>
              </a:rPr>
              <a:t>&lt;Label,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&gt;</a:t>
            </a:r>
          </a:p>
          <a:p>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void </a:t>
            </a:r>
            <a:r>
              <a:rPr lang="en-US" sz="1800" err="1">
                <a:solidFill>
                  <a:schemeClr val="bg1"/>
                </a:solidFill>
                <a:latin typeface="Consolas" panose="020B0609020204030204" pitchFamily="49" charset="0"/>
              </a:rPr>
              <a:t>UpdateText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a:t>
            </a:r>
          </a:p>
          <a:p>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textView.Text</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text.Text</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a:t>
            </a:r>
            <a:endParaRPr lang="en-US">
              <a:solidFill>
                <a:schemeClr val="bg1"/>
              </a:solidFill>
            </a:endParaRPr>
          </a:p>
        </p:txBody>
      </p:sp>
      <p:cxnSp>
        <p:nvCxnSpPr>
          <p:cNvPr id="9" name="Straight Arrow Connector 8">
            <a:extLst>
              <a:ext uri="{FF2B5EF4-FFF2-40B4-BE49-F238E27FC236}">
                <a16:creationId xmlns:a16="http://schemas.microsoft.com/office/drawing/2014/main" id="{FBE837C0-6CEF-419B-9A31-FF44D1949879}"/>
              </a:ext>
            </a:extLst>
          </p:cNvPr>
          <p:cNvCxnSpPr>
            <a:cxnSpLocks/>
          </p:cNvCxnSpPr>
          <p:nvPr/>
        </p:nvCxnSpPr>
        <p:spPr>
          <a:xfrm>
            <a:off x="3092605" y="2170771"/>
            <a:ext cx="698810" cy="273576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36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style.rotation</p:attrName>
                                        </p:attrNameLst>
                                      </p:cBhvr>
                                      <p:tavLst>
                                        <p:tav tm="0">
                                          <p:val>
                                            <p:fltVal val="90"/>
                                          </p:val>
                                        </p:tav>
                                        <p:tav tm="100000">
                                          <p:val>
                                            <p:fltVal val="0"/>
                                          </p:val>
                                        </p:tav>
                                      </p:tavLst>
                                    </p:anim>
                                    <p:animEffect transition="in" filter="fade">
                                      <p:cBhvr>
                                        <p:cTn id="14" dur="1000"/>
                                        <p:tgtEl>
                                          <p:spTgt spid="9"/>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918347" y="2038869"/>
            <a:ext cx="6285342" cy="2031325"/>
          </a:xfrm>
        </p:spPr>
        <p:txBody>
          <a:bodyPr/>
          <a:lstStyle/>
          <a:p>
            <a:r>
              <a:rPr lang="en-US" sz="6600" dirty="0">
                <a:solidFill>
                  <a:schemeClr val="tx1"/>
                </a:solidFill>
                <a:cs typeface="Segoe UI Semibold"/>
              </a:rPr>
              <a:t>Let's take a look at the Handlers</a:t>
            </a:r>
            <a:endParaRPr lang="en-US" sz="6600" dirty="0">
              <a:solidFill>
                <a:schemeClr val="tx1"/>
              </a:solidFill>
              <a:cs typeface="Segoe UI"/>
            </a:endParaRPr>
          </a:p>
        </p:txBody>
      </p:sp>
      <p:pic>
        <p:nvPicPr>
          <p:cNvPr id="3" name="Graphic 3">
            <a:extLst>
              <a:ext uri="{FF2B5EF4-FFF2-40B4-BE49-F238E27FC236}">
                <a16:creationId xmlns:a16="http://schemas.microsoft.com/office/drawing/2014/main" id="{DD5EC1C8-5714-D143-BEA1-BDD000B11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8888" y="1697262"/>
            <a:ext cx="4942373" cy="3600000"/>
          </a:xfrm>
          <a:prstGeom prst="rect">
            <a:avLst/>
          </a:prstGeom>
        </p:spPr>
      </p:pic>
    </p:spTree>
    <p:extLst>
      <p:ext uri="{BB962C8B-B14F-4D97-AF65-F5344CB8AC3E}">
        <p14:creationId xmlns:p14="http://schemas.microsoft.com/office/powerpoint/2010/main" val="284956705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a:t>Xamarin.Forms: Adding Custom Behavior</a:t>
            </a:r>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5401242" y="1709688"/>
            <a:ext cx="6680120" cy="4819228"/>
          </a:xfrm>
          <a:solidFill>
            <a:schemeClr val="accent6">
              <a:lumMod val="50000"/>
            </a:schemeClr>
          </a:solidFill>
        </p:spPr>
        <p:txBody>
          <a:bodyPr vert="horz" wrap="square" lIns="143428" tIns="89642" rIns="143428" bIns="89642" rtlCol="0">
            <a:spAutoFit/>
          </a:bodyPr>
          <a:lstStyle/>
          <a:p>
            <a:r>
              <a:rPr lang="en-US" sz="1100">
                <a:solidFill>
                  <a:srgbClr val="92D050"/>
                </a:solidFill>
              </a:rPr>
              <a:t>// You need to know to export this renderer and tie it to a core type…</a:t>
            </a:r>
            <a:endParaRPr lang="en-US" sz="1100">
              <a:solidFill>
                <a:schemeClr val="bg1">
                  <a:lumMod val="95000"/>
                </a:schemeClr>
              </a:solidFill>
            </a:endParaRPr>
          </a:p>
          <a:p>
            <a:r>
              <a:rPr lang="en-US" sz="1100">
                <a:solidFill>
                  <a:schemeClr val="bg1">
                    <a:lumMod val="95000"/>
                  </a:schemeClr>
                </a:solidFill>
              </a:rPr>
              <a:t>[assembly: </a:t>
            </a:r>
            <a:r>
              <a:rPr lang="en-US" sz="1100" err="1">
                <a:solidFill>
                  <a:schemeClr val="bg1">
                    <a:lumMod val="95000"/>
                  </a:schemeClr>
                </a:solidFill>
              </a:rPr>
              <a:t>ExportRenderer</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MyEntryRenderer</a:t>
            </a:r>
            <a:r>
              <a:rPr lang="en-US" sz="1100">
                <a:solidFill>
                  <a:schemeClr val="bg1">
                    <a:lumMod val="95000"/>
                  </a:schemeClr>
                </a:solidFill>
              </a:rPr>
              <a:t>))]</a:t>
            </a:r>
          </a:p>
          <a:p>
            <a:r>
              <a:rPr lang="en-US" sz="1100">
                <a:solidFill>
                  <a:schemeClr val="bg1">
                    <a:lumMod val="95000"/>
                  </a:schemeClr>
                </a:solidFill>
              </a:rPr>
              <a:t>namespace </a:t>
            </a:r>
            <a:r>
              <a:rPr lang="en-US" sz="1100" err="1">
                <a:solidFill>
                  <a:schemeClr val="bg1">
                    <a:lumMod val="95000"/>
                  </a:schemeClr>
                </a:solidFill>
              </a:rPr>
              <a:t>CustomRenderer.iOS</a:t>
            </a:r>
            <a:endParaRPr lang="en-US" sz="1100">
              <a:solidFill>
                <a:schemeClr val="bg1">
                  <a:lumMod val="95000"/>
                </a:schemeClr>
              </a:solidFill>
            </a:endParaRPr>
          </a:p>
          <a:p>
            <a:r>
              <a:rPr lang="en-US" sz="1100">
                <a:solidFill>
                  <a:schemeClr val="bg1">
                    <a:lumMod val="95000"/>
                  </a:schemeClr>
                </a:solidFill>
              </a:rPr>
              <a:t>{</a:t>
            </a:r>
          </a:p>
          <a:p>
            <a:r>
              <a:rPr lang="en-US" sz="1100">
                <a:solidFill>
                  <a:schemeClr val="bg1">
                    <a:lumMod val="95000"/>
                  </a:schemeClr>
                </a:solidFill>
              </a:rPr>
              <a:t>    </a:t>
            </a:r>
            <a:r>
              <a:rPr lang="en-US" sz="1100">
                <a:solidFill>
                  <a:srgbClr val="92D050"/>
                </a:solidFill>
              </a:rPr>
              <a:t>// You need to know what type to inherit from…</a:t>
            </a:r>
            <a:endParaRPr lang="en-US" sz="1100">
              <a:solidFill>
                <a:schemeClr val="bg1">
                  <a:lumMod val="95000"/>
                </a:schemeClr>
              </a:solidFill>
            </a:endParaRPr>
          </a:p>
          <a:p>
            <a:r>
              <a:rPr lang="en-US" sz="1100">
                <a:solidFill>
                  <a:schemeClr val="bg1">
                    <a:lumMod val="95000"/>
                  </a:schemeClr>
                </a:solidFill>
              </a:rPr>
              <a:t>    public class </a:t>
            </a:r>
            <a:r>
              <a:rPr lang="en-US" sz="1100" err="1">
                <a:solidFill>
                  <a:schemeClr val="bg1">
                    <a:lumMod val="95000"/>
                  </a:schemeClr>
                </a:solidFill>
              </a:rPr>
              <a:t>MyEntryRenderer</a:t>
            </a:r>
            <a:r>
              <a:rPr lang="en-US" sz="1100">
                <a:solidFill>
                  <a:schemeClr val="bg1">
                    <a:lumMod val="95000"/>
                  </a:schemeClr>
                </a:solidFill>
              </a:rPr>
              <a:t> : </a:t>
            </a:r>
            <a:r>
              <a:rPr lang="en-US" sz="1100" err="1">
                <a:solidFill>
                  <a:schemeClr val="bg1">
                    <a:lumMod val="95000"/>
                  </a:schemeClr>
                </a:solidFill>
              </a:rPr>
              <a:t>EntryRenderer</a:t>
            </a:r>
            <a:endParaRPr lang="en-US" sz="1100">
              <a:solidFill>
                <a:schemeClr val="bg1">
                  <a:lumMod val="95000"/>
                </a:schemeClr>
              </a:solidFill>
            </a:endParaRP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what method to override…</a:t>
            </a:r>
            <a:endParaRPr lang="en-US" sz="1100">
              <a:solidFill>
                <a:schemeClr val="bg1">
                  <a:lumMod val="95000"/>
                </a:schemeClr>
              </a:solidFill>
            </a:endParaRPr>
          </a:p>
          <a:p>
            <a:r>
              <a:rPr lang="en-US" sz="1100">
                <a:solidFill>
                  <a:schemeClr val="bg1">
                    <a:lumMod val="95000"/>
                  </a:schemeClr>
                </a:solidFill>
              </a:rPr>
              <a:t>        protected override void </a:t>
            </a:r>
            <a:r>
              <a:rPr lang="en-US" sz="1100" err="1">
                <a:solidFill>
                  <a:schemeClr val="bg1">
                    <a:lumMod val="95000"/>
                  </a:schemeClr>
                </a:solidFill>
              </a:rPr>
              <a:t>OnElementChanged</a:t>
            </a:r>
            <a:r>
              <a:rPr lang="en-US" sz="1100">
                <a:solidFill>
                  <a:schemeClr val="bg1">
                    <a:lumMod val="95000"/>
                  </a:schemeClr>
                </a:solidFill>
              </a:rPr>
              <a:t> (</a:t>
            </a:r>
            <a:r>
              <a:rPr lang="en-US" sz="1100" err="1">
                <a:solidFill>
                  <a:schemeClr val="bg1">
                    <a:lumMod val="95000"/>
                  </a:schemeClr>
                </a:solidFill>
              </a:rPr>
              <a:t>ElementChangedEventArgs</a:t>
            </a:r>
            <a:r>
              <a:rPr lang="en-US" sz="1100">
                <a:solidFill>
                  <a:schemeClr val="bg1">
                    <a:lumMod val="95000"/>
                  </a:schemeClr>
                </a:solidFill>
              </a:rPr>
              <a:t>&lt;Entry&gt;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when to do your work (before? after?)</a:t>
            </a:r>
            <a:endParaRPr lang="en-US" sz="1100">
              <a:solidFill>
                <a:schemeClr val="bg1">
                  <a:lumMod val="95000"/>
                </a:schemeClr>
              </a:solidFill>
            </a:endParaRPr>
          </a:p>
          <a:p>
            <a:r>
              <a:rPr lang="en-US" sz="1100">
                <a:solidFill>
                  <a:schemeClr val="bg1">
                    <a:lumMod val="95000"/>
                  </a:schemeClr>
                </a:solidFill>
              </a:rPr>
              <a:t>            </a:t>
            </a:r>
            <a:r>
              <a:rPr lang="en-US" sz="1100" err="1">
                <a:solidFill>
                  <a:schemeClr val="bg1">
                    <a:lumMod val="95000"/>
                  </a:schemeClr>
                </a:solidFill>
              </a:rPr>
              <a:t>base.OnElementChanged</a:t>
            </a:r>
            <a:r>
              <a:rPr lang="en-US" sz="1100">
                <a:solidFill>
                  <a:schemeClr val="bg1">
                    <a:lumMod val="95000"/>
                  </a:schemeClr>
                </a:solidFill>
              </a:rPr>
              <a: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that we call the native view “Control”</a:t>
            </a:r>
          </a:p>
          <a:p>
            <a:r>
              <a:rPr lang="en-US" sz="1100">
                <a:solidFill>
                  <a:srgbClr val="92D050"/>
                </a:solidFill>
              </a:rPr>
              <a:t>            // Spoiler alert: this varies from platform to platform and</a:t>
            </a:r>
          </a:p>
          <a:p>
            <a:r>
              <a:rPr lang="en-US" sz="1100">
                <a:solidFill>
                  <a:srgbClr val="92D050"/>
                </a:solidFill>
              </a:rPr>
              <a:t>            // sometimes it even varies from renderer to renderer!</a:t>
            </a:r>
          </a:p>
          <a:p>
            <a:r>
              <a:rPr lang="en-US" sz="1100">
                <a:solidFill>
                  <a:schemeClr val="bg1">
                    <a:lumMod val="95000"/>
                  </a:schemeClr>
                </a:solidFill>
              </a:rPr>
              <a:t>            if (Control != null) {</a:t>
            </a:r>
          </a:p>
          <a:p>
            <a:r>
              <a:rPr lang="en-US" sz="1100">
                <a:solidFill>
                  <a:schemeClr val="bg1">
                    <a:lumMod val="95000"/>
                  </a:schemeClr>
                </a:solidFill>
              </a:rPr>
              <a:t>                </a:t>
            </a:r>
            <a:r>
              <a:rPr lang="en-US" sz="1100">
                <a:solidFill>
                  <a:srgbClr val="92D050"/>
                </a:solidFill>
              </a:rPr>
              <a:t>// Finally! We can change the color!</a:t>
            </a:r>
          </a:p>
          <a:p>
            <a:r>
              <a:rPr lang="en-US" sz="1100">
                <a:solidFill>
                  <a:schemeClr val="bg1">
                    <a:lumMod val="95000"/>
                  </a:schemeClr>
                </a:solidFill>
              </a:rPr>
              <a:t>                </a:t>
            </a:r>
            <a:r>
              <a:rPr lang="en-US" sz="1100" err="1">
                <a:solidFill>
                  <a:schemeClr val="accent4">
                    <a:lumMod val="20000"/>
                    <a:lumOff val="80000"/>
                  </a:schemeClr>
                </a:solidFill>
              </a:rPr>
              <a:t>Control.BackgroundColor</a:t>
            </a:r>
            <a:r>
              <a:rPr lang="en-US" sz="1100">
                <a:solidFill>
                  <a:schemeClr val="accent4">
                    <a:lumMod val="20000"/>
                    <a:lumOff val="80000"/>
                  </a:schemeClr>
                </a:solidFill>
              </a:rPr>
              <a:t> = </a:t>
            </a:r>
            <a:r>
              <a:rPr lang="en-US" sz="1100" err="1">
                <a:solidFill>
                  <a:schemeClr val="accent4">
                    <a:lumMod val="20000"/>
                    <a:lumOff val="80000"/>
                  </a:schemeClr>
                </a:solidFill>
              </a:rPr>
              <a:t>UIColor.FromRGB</a:t>
            </a:r>
            <a:r>
              <a:rPr lang="en-US" sz="1100">
                <a:solidFill>
                  <a:schemeClr val="accent4">
                    <a:lumMod val="20000"/>
                    <a:lumOff val="80000"/>
                  </a:schemeClr>
                </a:solidFill>
              </a:rPr>
              <a:t> (204, 153, 255);</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a:t>
            </a:r>
            <a:endParaRPr lang="en-US" sz="1176">
              <a:solidFill>
                <a:schemeClr val="bg1">
                  <a:lumMod val="95000"/>
                </a:schemeClr>
              </a:solidFill>
            </a:endParaRP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73345" y="1709687"/>
            <a:ext cx="5230445" cy="742246"/>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76">
                <a:solidFill>
                  <a:schemeClr val="bg1">
                    <a:lumMod val="95000"/>
                  </a:schemeClr>
                </a:solidFill>
              </a:rPr>
              <a:t>public class </a:t>
            </a:r>
            <a:r>
              <a:rPr lang="en-US" sz="1176" err="1">
                <a:solidFill>
                  <a:schemeClr val="bg1">
                    <a:lumMod val="95000"/>
                  </a:schemeClr>
                </a:solidFill>
              </a:rPr>
              <a:t>MyEntry</a:t>
            </a:r>
            <a:r>
              <a:rPr lang="en-US" sz="1176">
                <a:solidFill>
                  <a:schemeClr val="bg1">
                    <a:lumMod val="95000"/>
                  </a:schemeClr>
                </a:solidFill>
              </a:rPr>
              <a:t> : Entry</a:t>
            </a:r>
          </a:p>
          <a:p>
            <a:r>
              <a:rPr lang="en-US" sz="1176">
                <a:solidFill>
                  <a:schemeClr val="bg1">
                    <a:lumMod val="95000"/>
                  </a:schemeClr>
                </a:solidFill>
              </a:rPr>
              <a:t>{</a:t>
            </a:r>
          </a:p>
          <a:p>
            <a:r>
              <a:rPr lang="en-US" sz="1176">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1" y="1165045"/>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Core project</a:t>
            </a:r>
          </a:p>
        </p:txBody>
      </p:sp>
      <p:sp>
        <p:nvSpPr>
          <p:cNvPr id="8" name="TextBox 7">
            <a:extLst>
              <a:ext uri="{FF2B5EF4-FFF2-40B4-BE49-F238E27FC236}">
                <a16:creationId xmlns:a16="http://schemas.microsoft.com/office/drawing/2014/main" id="{687BBDF2-73BF-499D-A38B-A5027A6FFA5B}"/>
              </a:ext>
            </a:extLst>
          </p:cNvPr>
          <p:cNvSpPr txBox="1"/>
          <p:nvPr/>
        </p:nvSpPr>
        <p:spPr>
          <a:xfrm>
            <a:off x="5303790" y="1189494"/>
            <a:ext cx="4585406"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Every platform project…</a:t>
            </a:r>
          </a:p>
        </p:txBody>
      </p:sp>
    </p:spTree>
    <p:extLst>
      <p:ext uri="{BB962C8B-B14F-4D97-AF65-F5344CB8AC3E}">
        <p14:creationId xmlns:p14="http://schemas.microsoft.com/office/powerpoint/2010/main" val="63280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dirty="0"/>
              <a:t>.NET MAUI: Adding Custom Behavior</a:t>
            </a:r>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5401242" y="1709688"/>
            <a:ext cx="6680120" cy="4052864"/>
          </a:xfrm>
          <a:solidFill>
            <a:schemeClr val="accent6">
              <a:lumMod val="50000"/>
            </a:schemeClr>
          </a:solidFill>
        </p:spPr>
        <p:txBody>
          <a:bodyPr vert="horz" wrap="square" lIns="143428" tIns="89642" rIns="143428" bIns="89642" rtlCol="0">
            <a:spAutoFit/>
          </a:bodyPr>
          <a:lstStyle/>
          <a:p>
            <a:r>
              <a:rPr lang="en-US" sz="1176">
                <a:solidFill>
                  <a:srgbClr val="92D050"/>
                </a:solidFill>
              </a:rPr>
              <a:t>// You don’t need to register a new renderer.</a:t>
            </a:r>
          </a:p>
          <a:p>
            <a:r>
              <a:rPr lang="en-US" sz="1176">
                <a:solidFill>
                  <a:schemeClr val="bg1">
                    <a:lumMod val="95000"/>
                  </a:schemeClr>
                </a:solidFill>
              </a:rPr>
              <a:t>public partial class </a:t>
            </a:r>
            <a:r>
              <a:rPr lang="en-US" sz="1176" err="1">
                <a:solidFill>
                  <a:schemeClr val="bg1">
                    <a:lumMod val="95000"/>
                  </a:schemeClr>
                </a:solidFill>
              </a:rPr>
              <a:t>EntryRenderer</a:t>
            </a:r>
            <a:endParaRPr lang="en-US" sz="1176">
              <a:solidFill>
                <a:schemeClr val="bg1">
                  <a:lumMod val="95000"/>
                </a:schemeClr>
              </a:solidFill>
            </a:endParaRPr>
          </a:p>
          <a:p>
            <a:r>
              <a:rPr lang="en-US" sz="1176">
                <a:solidFill>
                  <a:schemeClr val="bg1">
                    <a:lumMod val="95000"/>
                  </a:schemeClr>
                </a:solidFill>
              </a:rPr>
              <a:t>{</a:t>
            </a:r>
          </a:p>
          <a:p>
            <a:r>
              <a:rPr lang="en-US" sz="1176">
                <a:solidFill>
                  <a:schemeClr val="bg1">
                    <a:lumMod val="95000"/>
                  </a:schemeClr>
                </a:solidFill>
              </a:rPr>
              <a:t>     </a:t>
            </a:r>
            <a:r>
              <a:rPr lang="en-US" sz="1176">
                <a:solidFill>
                  <a:srgbClr val="92D050"/>
                </a:solidFill>
              </a:rPr>
              <a:t>// You know what method to call because you named it!</a:t>
            </a:r>
          </a:p>
          <a:p>
            <a:r>
              <a:rPr lang="en-US" sz="1176">
                <a:solidFill>
                  <a:schemeClr val="bg1">
                    <a:lumMod val="95000"/>
                  </a:schemeClr>
                </a:solidFill>
              </a:rPr>
              <a:t>   public static void </a:t>
            </a:r>
            <a:r>
              <a:rPr lang="en-US" sz="1176" err="1">
                <a:solidFill>
                  <a:schemeClr val="bg1">
                    <a:lumMod val="95000"/>
                  </a:schemeClr>
                </a:solidFill>
              </a:rPr>
              <a:t>MapBackgroundColor</a:t>
            </a:r>
            <a:r>
              <a:rPr lang="en-US" sz="1176">
                <a:solidFill>
                  <a:schemeClr val="bg1">
                    <a:lumMod val="95000"/>
                  </a:schemeClr>
                </a:solidFill>
              </a:rPr>
              <a:t> (</a:t>
            </a:r>
            <a:r>
              <a:rPr lang="en-US" sz="1176" err="1">
                <a:solidFill>
                  <a:schemeClr val="bg1">
                    <a:lumMod val="95000"/>
                  </a:schemeClr>
                </a:solidFill>
              </a:rPr>
              <a:t>IViewRenderer</a:t>
            </a:r>
            <a:r>
              <a:rPr lang="en-US" sz="1176">
                <a:solidFill>
                  <a:schemeClr val="bg1">
                    <a:lumMod val="95000"/>
                  </a:schemeClr>
                </a:solidFill>
              </a:rPr>
              <a:t> renderer, </a:t>
            </a:r>
            <a:r>
              <a:rPr lang="en-US" sz="1176" err="1">
                <a:solidFill>
                  <a:schemeClr val="bg1">
                    <a:lumMod val="95000"/>
                  </a:schemeClr>
                </a:solidFill>
              </a:rPr>
              <a:t>IView</a:t>
            </a:r>
            <a:r>
              <a:rPr lang="en-US" sz="1176">
                <a:solidFill>
                  <a:schemeClr val="bg1">
                    <a:lumMod val="95000"/>
                  </a:schemeClr>
                </a:solidFill>
              </a:rPr>
              <a:t> view)</a:t>
            </a:r>
          </a:p>
          <a:p>
            <a:r>
              <a:rPr lang="en-US" sz="1176">
                <a:solidFill>
                  <a:schemeClr val="bg1">
                    <a:lumMod val="95000"/>
                  </a:schemeClr>
                </a:solidFill>
              </a:rPr>
              <a:t>     {</a:t>
            </a:r>
          </a:p>
          <a:p>
            <a:r>
              <a:rPr lang="en-US" sz="1176">
                <a:solidFill>
                  <a:srgbClr val="92D050"/>
                </a:solidFill>
              </a:rPr>
              <a:t>        // You don’t need to call any base methods here or worry about order.</a:t>
            </a:r>
          </a:p>
          <a:p>
            <a:r>
              <a:rPr lang="en-US" sz="1176">
                <a:solidFill>
                  <a:schemeClr val="bg1">
                    <a:lumMod val="95000"/>
                  </a:schemeClr>
                </a:solidFill>
              </a:rPr>
              <a:t>   </a:t>
            </a:r>
          </a:p>
          <a:p>
            <a:r>
              <a:rPr lang="en-US" sz="1176">
                <a:solidFill>
                  <a:srgbClr val="92D050"/>
                </a:solidFill>
              </a:rPr>
              <a:t>        // Every renderer is consistent; you know where the native view is.</a:t>
            </a:r>
          </a:p>
          <a:p>
            <a:r>
              <a:rPr lang="en-US" sz="1176">
                <a:solidFill>
                  <a:schemeClr val="bg1">
                    <a:lumMod val="95000"/>
                  </a:schemeClr>
                </a:solidFill>
              </a:rPr>
              <a:t>          var </a:t>
            </a:r>
            <a:r>
              <a:rPr lang="en-US" sz="1176" err="1">
                <a:solidFill>
                  <a:schemeClr val="bg1">
                    <a:lumMod val="95000"/>
                  </a:schemeClr>
                </a:solidFill>
              </a:rPr>
              <a:t>nativeView</a:t>
            </a:r>
            <a:r>
              <a:rPr lang="en-US" sz="1176">
                <a:solidFill>
                  <a:schemeClr val="bg1">
                    <a:lumMod val="95000"/>
                  </a:schemeClr>
                </a:solidFill>
              </a:rPr>
              <a:t> = (</a:t>
            </a:r>
            <a:r>
              <a:rPr lang="en-US" sz="1176" err="1">
                <a:solidFill>
                  <a:schemeClr val="bg1">
                    <a:lumMod val="95000"/>
                  </a:schemeClr>
                </a:solidFill>
              </a:rPr>
              <a:t>NativeView</a:t>
            </a:r>
            <a:r>
              <a:rPr lang="en-US" sz="1176">
                <a:solidFill>
                  <a:schemeClr val="bg1">
                    <a:lumMod val="95000"/>
                  </a:schemeClr>
                </a:solidFill>
              </a:rPr>
              <a:t>)</a:t>
            </a:r>
            <a:r>
              <a:rPr lang="en-US" sz="1176" err="1">
                <a:solidFill>
                  <a:schemeClr val="bg1">
                    <a:lumMod val="95000"/>
                  </a:schemeClr>
                </a:solidFill>
              </a:rPr>
              <a:t>renderer.NativeView</a:t>
            </a:r>
            <a:r>
              <a:rPr lang="en-US" sz="1176">
                <a:solidFill>
                  <a:schemeClr val="bg1">
                    <a:lumMod val="95000"/>
                  </a:schemeClr>
                </a:solidFill>
              </a:rPr>
              <a:t>;</a:t>
            </a:r>
          </a:p>
          <a:p>
            <a:r>
              <a:rPr lang="en-US" sz="1176">
                <a:solidFill>
                  <a:schemeClr val="bg1">
                    <a:lumMod val="95000"/>
                  </a:schemeClr>
                </a:solidFill>
              </a:rPr>
              <a:t>          var color = </a:t>
            </a:r>
            <a:r>
              <a:rPr lang="en-US" sz="1176" err="1">
                <a:solidFill>
                  <a:schemeClr val="bg1">
                    <a:lumMod val="95000"/>
                  </a:schemeClr>
                </a:solidFill>
              </a:rPr>
              <a:t>view.BackgroundColor</a:t>
            </a:r>
            <a:r>
              <a:rPr lang="en-US" sz="1176">
                <a:solidFill>
                  <a:schemeClr val="bg1">
                    <a:lumMod val="95000"/>
                  </a:schemeClr>
                </a:solidFill>
              </a:rPr>
              <a:t>;</a:t>
            </a:r>
          </a:p>
          <a:p>
            <a:endParaRPr lang="en-US" sz="1176">
              <a:solidFill>
                <a:schemeClr val="bg1">
                  <a:lumMod val="95000"/>
                </a:schemeClr>
              </a:solidFill>
            </a:endParaRPr>
          </a:p>
          <a:p>
            <a:r>
              <a:rPr lang="en-US" sz="1176">
                <a:solidFill>
                  <a:schemeClr val="bg1">
                    <a:lumMod val="95000"/>
                  </a:schemeClr>
                </a:solidFill>
              </a:rPr>
              <a:t>          if (color != null) {</a:t>
            </a:r>
          </a:p>
          <a:p>
            <a:r>
              <a:rPr lang="en-US" sz="1176">
                <a:solidFill>
                  <a:schemeClr val="bg1">
                    <a:lumMod val="95000"/>
                  </a:schemeClr>
                </a:solidFill>
              </a:rPr>
              <a:t>            </a:t>
            </a:r>
            <a:r>
              <a:rPr lang="en-US" sz="1176">
                <a:solidFill>
                  <a:srgbClr val="92D050"/>
                </a:solidFill>
              </a:rPr>
              <a:t>// Phew! That was easy!</a:t>
            </a:r>
            <a:r>
              <a:rPr lang="en-US" sz="1176">
                <a:solidFill>
                  <a:schemeClr val="bg1">
                    <a:lumMod val="95000"/>
                  </a:schemeClr>
                </a:solidFill>
              </a:rPr>
              <a:t>	        </a:t>
            </a:r>
          </a:p>
          <a:p>
            <a:r>
              <a:rPr lang="en-US" sz="1176">
                <a:solidFill>
                  <a:schemeClr val="bg1">
                    <a:lumMod val="95000"/>
                  </a:schemeClr>
                </a:solidFill>
              </a:rPr>
              <a:t>            </a:t>
            </a:r>
            <a:r>
              <a:rPr lang="en-US" sz="1176" err="1">
                <a:solidFill>
                  <a:schemeClr val="accent4">
                    <a:lumMod val="20000"/>
                    <a:lumOff val="80000"/>
                  </a:schemeClr>
                </a:solidFill>
              </a:rPr>
              <a:t>nativeView.BackgroundColor</a:t>
            </a:r>
            <a:r>
              <a:rPr lang="en-US" sz="1176">
                <a:solidFill>
                  <a:schemeClr val="accent4">
                    <a:lumMod val="20000"/>
                    <a:lumOff val="80000"/>
                  </a:schemeClr>
                </a:solidFill>
              </a:rPr>
              <a:t> = </a:t>
            </a:r>
            <a:r>
              <a:rPr lang="en-US" sz="1176" err="1">
                <a:solidFill>
                  <a:schemeClr val="accent4">
                    <a:lumMod val="20000"/>
                    <a:lumOff val="80000"/>
                  </a:schemeClr>
                </a:solidFill>
              </a:rPr>
              <a:t>UIColor.FromRGB</a:t>
            </a:r>
            <a:r>
              <a:rPr lang="en-US" sz="1176">
                <a:solidFill>
                  <a:schemeClr val="accent4">
                    <a:lumMod val="20000"/>
                    <a:lumOff val="80000"/>
                  </a:schemeClr>
                </a:solidFill>
              </a:rPr>
              <a:t> (204, 153, 255);</a:t>
            </a:r>
          </a:p>
          <a:p>
            <a:r>
              <a:rPr lang="en-US" sz="1176">
                <a:solidFill>
                  <a:schemeClr val="accent4">
                    <a:lumMod val="20000"/>
                    <a:lumOff val="80000"/>
                  </a:schemeClr>
                </a:solidFill>
              </a:rPr>
              <a:t>          </a:t>
            </a:r>
            <a:r>
              <a:rPr lang="en-US" sz="1176">
                <a:solidFill>
                  <a:schemeClr val="bg1"/>
                </a:solidFill>
              </a:rPr>
              <a:t>}</a:t>
            </a:r>
          </a:p>
          <a:p>
            <a:r>
              <a:rPr lang="en-US" sz="1176">
                <a:solidFill>
                  <a:schemeClr val="bg1">
                    <a:lumMod val="95000"/>
                  </a:schemeClr>
                </a:solidFill>
              </a:rPr>
              <a:t>     }</a:t>
            </a:r>
          </a:p>
          <a:p>
            <a:r>
              <a:rPr lang="en-US" sz="1176">
                <a:solidFill>
                  <a:schemeClr val="bg1">
                    <a:lumMod val="95000"/>
                  </a:schemeClr>
                </a:solidFill>
              </a:rPr>
              <a:t>}</a:t>
            </a: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73345" y="1709687"/>
            <a:ext cx="5230445" cy="1900875"/>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76">
                <a:solidFill>
                  <a:schemeClr val="bg1">
                    <a:lumMod val="95000"/>
                  </a:schemeClr>
                </a:solidFill>
              </a:rPr>
              <a:t>public partial class </a:t>
            </a:r>
            <a:r>
              <a:rPr lang="en-US" sz="1176" err="1">
                <a:solidFill>
                  <a:schemeClr val="bg1">
                    <a:lumMod val="95000"/>
                  </a:schemeClr>
                </a:solidFill>
              </a:rPr>
              <a:t>EntryRenderer</a:t>
            </a:r>
            <a:r>
              <a:rPr lang="en-US" sz="1176">
                <a:solidFill>
                  <a:schemeClr val="bg1">
                    <a:lumMod val="95000"/>
                  </a:schemeClr>
                </a:solidFill>
              </a:rPr>
              <a:t> {</a:t>
            </a:r>
          </a:p>
          <a:p>
            <a:r>
              <a:rPr lang="en-US" sz="1176">
                <a:solidFill>
                  <a:schemeClr val="bg1">
                    <a:lumMod val="95000"/>
                  </a:schemeClr>
                </a:solidFill>
              </a:rPr>
              <a:t>   public static </a:t>
            </a:r>
            <a:r>
              <a:rPr lang="en-US" sz="1176" err="1">
                <a:solidFill>
                  <a:schemeClr val="bg1">
                    <a:lumMod val="95000"/>
                  </a:schemeClr>
                </a:solidFill>
              </a:rPr>
              <a:t>PropertyMapper</a:t>
            </a:r>
            <a:r>
              <a:rPr lang="en-US" sz="1176">
                <a:solidFill>
                  <a:schemeClr val="bg1">
                    <a:lumMod val="95000"/>
                  </a:schemeClr>
                </a:solidFill>
              </a:rPr>
              <a:t>&lt;</a:t>
            </a:r>
            <a:r>
              <a:rPr lang="en-US" sz="1176" err="1">
                <a:solidFill>
                  <a:schemeClr val="bg1">
                    <a:lumMod val="95000"/>
                  </a:schemeClr>
                </a:solidFill>
              </a:rPr>
              <a:t>IView</a:t>
            </a:r>
            <a:r>
              <a:rPr lang="en-US" sz="1176">
                <a:solidFill>
                  <a:schemeClr val="bg1">
                    <a:lumMod val="95000"/>
                  </a:schemeClr>
                </a:solidFill>
              </a:rPr>
              <a:t>&gt; </a:t>
            </a:r>
            <a:r>
              <a:rPr lang="en-US" sz="1176" err="1">
                <a:solidFill>
                  <a:schemeClr val="bg1">
                    <a:lumMod val="95000"/>
                  </a:schemeClr>
                </a:solidFill>
              </a:rPr>
              <a:t>ViewMapper</a:t>
            </a:r>
            <a:r>
              <a:rPr lang="en-US" sz="1176">
                <a:solidFill>
                  <a:schemeClr val="bg1">
                    <a:lumMod val="95000"/>
                  </a:schemeClr>
                </a:solidFill>
              </a:rPr>
              <a:t> = new </a:t>
            </a:r>
            <a:r>
              <a:rPr lang="en-US" sz="1176" err="1">
                <a:solidFill>
                  <a:schemeClr val="bg1">
                    <a:lumMod val="95000"/>
                  </a:schemeClr>
                </a:solidFill>
              </a:rPr>
              <a:t>PropertyMapper</a:t>
            </a:r>
            <a:r>
              <a:rPr lang="en-US" sz="1176">
                <a:solidFill>
                  <a:schemeClr val="bg1">
                    <a:lumMod val="95000"/>
                  </a:schemeClr>
                </a:solidFill>
              </a:rPr>
              <a:t>&lt;</a:t>
            </a:r>
            <a:r>
              <a:rPr lang="en-US" sz="1176" err="1">
                <a:solidFill>
                  <a:schemeClr val="bg1">
                    <a:lumMod val="95000"/>
                  </a:schemeClr>
                </a:solidFill>
              </a:rPr>
              <a:t>IView</a:t>
            </a:r>
            <a:r>
              <a:rPr lang="en-US" sz="1176">
                <a:solidFill>
                  <a:schemeClr val="bg1">
                    <a:lumMod val="95000"/>
                  </a:schemeClr>
                </a:solidFill>
              </a:rPr>
              <a:t>&gt; {</a:t>
            </a:r>
          </a:p>
          <a:p>
            <a:r>
              <a:rPr lang="en-US" sz="1176">
                <a:solidFill>
                  <a:schemeClr val="bg1">
                    <a:lumMod val="95000"/>
                  </a:schemeClr>
                </a:solidFill>
              </a:rPr>
              <a:t>	</a:t>
            </a:r>
          </a:p>
          <a:p>
            <a:r>
              <a:rPr lang="en-US" sz="1176">
                <a:solidFill>
                  <a:schemeClr val="bg1">
                    <a:lumMod val="95000"/>
                  </a:schemeClr>
                </a:solidFill>
              </a:rPr>
              <a:t>     </a:t>
            </a:r>
            <a:r>
              <a:rPr lang="en-US" sz="1176">
                <a:solidFill>
                  <a:srgbClr val="92D050"/>
                </a:solidFill>
              </a:rPr>
              <a:t>// Add your own method to map to any property         </a:t>
            </a:r>
          </a:p>
          <a:p>
            <a:r>
              <a:rPr lang="en-US" sz="1176">
                <a:solidFill>
                  <a:srgbClr val="92D050"/>
                </a:solidFill>
              </a:rPr>
              <a:t>     </a:t>
            </a:r>
            <a:r>
              <a:rPr lang="en-US" sz="1176">
                <a:solidFill>
                  <a:schemeClr val="bg1">
                    <a:lumMod val="95000"/>
                  </a:schemeClr>
                </a:solidFill>
              </a:rPr>
              <a:t>[</a:t>
            </a:r>
            <a:r>
              <a:rPr lang="en-US" sz="1176" err="1">
                <a:solidFill>
                  <a:schemeClr val="bg1">
                    <a:lumMod val="95000"/>
                  </a:schemeClr>
                </a:solidFill>
              </a:rPr>
              <a:t>nameof</a:t>
            </a:r>
            <a:r>
              <a:rPr lang="en-US" sz="1176">
                <a:solidFill>
                  <a:schemeClr val="bg1">
                    <a:lumMod val="95000"/>
                  </a:schemeClr>
                </a:solidFill>
              </a:rPr>
              <a:t>(</a:t>
            </a:r>
            <a:r>
              <a:rPr lang="en-US" sz="1176" err="1">
                <a:solidFill>
                  <a:schemeClr val="bg1">
                    <a:lumMod val="95000"/>
                  </a:schemeClr>
                </a:solidFill>
              </a:rPr>
              <a:t>IView.BackgroundColor</a:t>
            </a:r>
            <a:r>
              <a:rPr lang="en-US" sz="1176">
                <a:solidFill>
                  <a:schemeClr val="bg1">
                    <a:lumMod val="95000"/>
                  </a:schemeClr>
                </a:solidFill>
              </a:rPr>
              <a:t>)] = </a:t>
            </a:r>
            <a:r>
              <a:rPr lang="en-US" sz="1176" err="1">
                <a:solidFill>
                  <a:schemeClr val="bg1">
                    <a:lumMod val="95000"/>
                  </a:schemeClr>
                </a:solidFill>
              </a:rPr>
              <a:t>MapBackgroundColor</a:t>
            </a:r>
            <a:endParaRPr lang="en-US" sz="1176">
              <a:solidFill>
                <a:schemeClr val="bg1">
                  <a:lumMod val="95000"/>
                </a:schemeClr>
              </a:solidFill>
            </a:endParaRPr>
          </a:p>
          <a:p>
            <a:endParaRPr lang="en-US" sz="1176">
              <a:solidFill>
                <a:schemeClr val="bg1">
                  <a:lumMod val="95000"/>
                </a:schemeClr>
              </a:solidFill>
            </a:endParaRPr>
          </a:p>
          <a:p>
            <a:r>
              <a:rPr lang="en-US" sz="1176">
                <a:solidFill>
                  <a:schemeClr val="bg1">
                    <a:lumMod val="95000"/>
                  </a:schemeClr>
                </a:solidFill>
              </a:rPr>
              <a:t>   };</a:t>
            </a:r>
          </a:p>
          <a:p>
            <a:r>
              <a:rPr lang="en-US" sz="1176">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1" y="1165045"/>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err="1">
                <a:gradFill>
                  <a:gsLst>
                    <a:gs pos="2917">
                      <a:schemeClr val="tx1"/>
                    </a:gs>
                    <a:gs pos="30000">
                      <a:schemeClr val="tx1"/>
                    </a:gs>
                  </a:gsLst>
                  <a:lin ang="5400000" scaled="0"/>
                </a:gradFill>
              </a:rPr>
              <a:t>EntryRenderer.cs</a:t>
            </a:r>
            <a:endParaRPr lang="en-US" sz="2353">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687BBDF2-73BF-499D-A38B-A5027A6FFA5B}"/>
              </a:ext>
            </a:extLst>
          </p:cNvPr>
          <p:cNvSpPr txBox="1"/>
          <p:nvPr/>
        </p:nvSpPr>
        <p:spPr>
          <a:xfrm>
            <a:off x="5303790" y="1189494"/>
            <a:ext cx="4585406" cy="615522"/>
          </a:xfrm>
          <a:prstGeom prst="rect">
            <a:avLst/>
          </a:prstGeom>
          <a:noFill/>
        </p:spPr>
        <p:txBody>
          <a:bodyPr wrap="square" lIns="179285" tIns="143428" rIns="179285" bIns="143428" rtlCol="0">
            <a:spAutoFit/>
          </a:bodyPr>
          <a:lstStyle/>
          <a:p>
            <a:pPr>
              <a:lnSpc>
                <a:spcPct val="90000"/>
              </a:lnSpc>
              <a:spcAft>
                <a:spcPts val="588"/>
              </a:spcAft>
            </a:pPr>
            <a:r>
              <a:rPr lang="en-US" sz="2353" err="1">
                <a:gradFill>
                  <a:gsLst>
                    <a:gs pos="2917">
                      <a:schemeClr val="tx1"/>
                    </a:gs>
                    <a:gs pos="30000">
                      <a:schemeClr val="tx1"/>
                    </a:gs>
                  </a:gsLst>
                  <a:lin ang="5400000" scaled="0"/>
                </a:gradFill>
              </a:rPr>
              <a:t>EntryRenderer.iOS.cs</a:t>
            </a:r>
            <a:r>
              <a:rPr lang="en-US" sz="2353">
                <a:gradFill>
                  <a:gsLst>
                    <a:gs pos="2917">
                      <a:schemeClr val="tx1"/>
                    </a:gs>
                    <a:gs pos="30000">
                      <a:schemeClr val="tx1"/>
                    </a:gs>
                  </a:gsLst>
                  <a:lin ang="5400000" scaled="0"/>
                </a:gradFill>
              </a:rPr>
              <a:t> (et al)</a:t>
            </a:r>
          </a:p>
        </p:txBody>
      </p:sp>
    </p:spTree>
    <p:extLst>
      <p:ext uri="{BB962C8B-B14F-4D97-AF65-F5344CB8AC3E}">
        <p14:creationId xmlns:p14="http://schemas.microsoft.com/office/powerpoint/2010/main" val="55660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dirty="0"/>
              <a:t>.NET MAUI: Adding Custom Behavior</a:t>
            </a: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588263" y="1709687"/>
            <a:ext cx="11336818" cy="2095405"/>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bg1"/>
                </a:solidFill>
              </a:rPr>
              <a:t>#if MONOANDROID</a:t>
            </a:r>
          </a:p>
          <a:p>
            <a:r>
              <a:rPr lang="en-US" sz="1600" err="1">
                <a:solidFill>
                  <a:schemeClr val="bg1"/>
                </a:solidFill>
              </a:rPr>
              <a:t>ButtonRenderer.ButtonMapper</a:t>
            </a:r>
            <a:r>
              <a:rPr lang="en-US" sz="1600">
                <a:solidFill>
                  <a:schemeClr val="bg1"/>
                </a:solidFill>
              </a:rPr>
              <a:t>[</a:t>
            </a:r>
            <a:r>
              <a:rPr lang="en-US" sz="1600" err="1">
                <a:solidFill>
                  <a:schemeClr val="bg1"/>
                </a:solidFill>
              </a:rPr>
              <a:t>nameof</a:t>
            </a:r>
            <a:r>
              <a:rPr lang="en-US" sz="1600">
                <a:solidFill>
                  <a:schemeClr val="bg1"/>
                </a:solidFill>
              </a:rPr>
              <a:t>(</a:t>
            </a:r>
            <a:r>
              <a:rPr lang="en-US" sz="1600" err="1">
                <a:solidFill>
                  <a:schemeClr val="bg1"/>
                </a:solidFill>
              </a:rPr>
              <a:t>IButton.TextColor</a:t>
            </a:r>
            <a:r>
              <a:rPr lang="en-US" sz="1600">
                <a:solidFill>
                  <a:schemeClr val="bg1"/>
                </a:solidFill>
              </a:rPr>
              <a:t>)] = (handler, view) =&gt;</a:t>
            </a:r>
          </a:p>
          <a:p>
            <a:r>
              <a:rPr lang="en-US" sz="1600">
                <a:solidFill>
                  <a:schemeClr val="bg1"/>
                </a:solidFill>
              </a:rPr>
              <a:t>{</a:t>
            </a:r>
          </a:p>
          <a:p>
            <a:r>
              <a:rPr lang="en-US" sz="1600">
                <a:solidFill>
                  <a:schemeClr val="bg1"/>
                </a:solidFill>
              </a:rPr>
              <a:t>     var </a:t>
            </a:r>
            <a:r>
              <a:rPr lang="en-US" sz="1600" err="1">
                <a:solidFill>
                  <a:schemeClr val="bg1"/>
                </a:solidFill>
              </a:rPr>
              <a:t>nativeView</a:t>
            </a:r>
            <a:r>
              <a:rPr lang="en-US" sz="1600">
                <a:solidFill>
                  <a:schemeClr val="bg1"/>
                </a:solidFill>
              </a:rPr>
              <a:t> = </a:t>
            </a:r>
            <a:r>
              <a:rPr lang="en-US" sz="1600" err="1">
                <a:solidFill>
                  <a:schemeClr val="bg1"/>
                </a:solidFill>
              </a:rPr>
              <a:t>handler.NativeView</a:t>
            </a:r>
            <a:r>
              <a:rPr lang="en-US" sz="1600">
                <a:solidFill>
                  <a:schemeClr val="bg1"/>
                </a:solidFill>
              </a:rPr>
              <a:t> as </a:t>
            </a:r>
            <a:r>
              <a:rPr lang="en-US" sz="1600" err="1">
                <a:solidFill>
                  <a:schemeClr val="bg1"/>
                </a:solidFill>
              </a:rPr>
              <a:t>Aview</a:t>
            </a:r>
            <a:r>
              <a:rPr lang="en-US" sz="1600">
                <a:solidFill>
                  <a:schemeClr val="bg1"/>
                </a:solidFill>
              </a:rPr>
              <a:t>;</a:t>
            </a:r>
          </a:p>
          <a:p>
            <a:r>
              <a:rPr lang="en-US" sz="1600">
                <a:solidFill>
                  <a:srgbClr val="92D050"/>
                </a:solidFill>
              </a:rPr>
              <a:t>     // Add your own logic to map the </a:t>
            </a:r>
            <a:r>
              <a:rPr lang="en-US" sz="1600" err="1">
                <a:solidFill>
                  <a:srgbClr val="92D050"/>
                </a:solidFill>
              </a:rPr>
              <a:t>TextColor</a:t>
            </a:r>
            <a:r>
              <a:rPr lang="en-US" sz="1600">
                <a:solidFill>
                  <a:srgbClr val="92D050"/>
                </a:solidFill>
              </a:rPr>
              <a:t> property         </a:t>
            </a:r>
            <a:endParaRPr lang="en-US" sz="1600">
              <a:solidFill>
                <a:schemeClr val="bg1">
                  <a:lumMod val="95000"/>
                </a:schemeClr>
              </a:solidFill>
            </a:endParaRPr>
          </a:p>
          <a:p>
            <a:r>
              <a:rPr lang="en-US" sz="1600">
                <a:solidFill>
                  <a:schemeClr val="bg1">
                    <a:lumMod val="95000"/>
                  </a:schemeClr>
                </a:solidFill>
              </a:rPr>
              <a:t>};</a:t>
            </a:r>
          </a:p>
          <a:p>
            <a:r>
              <a:rPr lang="en-US" sz="1600">
                <a:solidFill>
                  <a:schemeClr val="bg1">
                    <a:lumMod val="95000"/>
                  </a:schemeClr>
                </a:solidFill>
              </a:rPr>
              <a:t>#endif</a:t>
            </a:r>
          </a:p>
        </p:txBody>
      </p:sp>
      <p:sp>
        <p:nvSpPr>
          <p:cNvPr id="6" name="TextBox 5">
            <a:extLst>
              <a:ext uri="{FF2B5EF4-FFF2-40B4-BE49-F238E27FC236}">
                <a16:creationId xmlns:a16="http://schemas.microsoft.com/office/drawing/2014/main" id="{40674032-D38D-43DF-A937-7A2A1DD0D534}"/>
              </a:ext>
            </a:extLst>
          </p:cNvPr>
          <p:cNvSpPr txBox="1"/>
          <p:nvPr/>
        </p:nvSpPr>
        <p:spPr>
          <a:xfrm>
            <a:off x="423748" y="1187347"/>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err="1">
                <a:gradFill>
                  <a:gsLst>
                    <a:gs pos="2917">
                      <a:schemeClr val="tx1"/>
                    </a:gs>
                    <a:gs pos="30000">
                      <a:schemeClr val="tx1"/>
                    </a:gs>
                  </a:gsLst>
                  <a:lin ang="5400000" scaled="0"/>
                </a:gradFill>
              </a:rPr>
              <a:t>App.cs</a:t>
            </a:r>
            <a:endParaRPr lang="en-US" sz="2353">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190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918346" y="2038869"/>
            <a:ext cx="6471195" cy="2954655"/>
          </a:xfrm>
        </p:spPr>
        <p:txBody>
          <a:bodyPr/>
          <a:lstStyle/>
          <a:p>
            <a:r>
              <a:rPr lang="en-US" sz="4800" dirty="0">
                <a:solidFill>
                  <a:schemeClr val="tx1"/>
                </a:solidFill>
                <a:cs typeface="Segoe UI Semibold"/>
              </a:rPr>
              <a:t>Let's see how port a </a:t>
            </a:r>
            <a:r>
              <a:rPr lang="en-US" sz="4800" dirty="0" err="1">
                <a:solidFill>
                  <a:schemeClr val="tx1"/>
                </a:solidFill>
                <a:cs typeface="Segoe UI Semibold"/>
              </a:rPr>
              <a:t>Xamarin.Forms</a:t>
            </a:r>
            <a:r>
              <a:rPr lang="en-US" sz="4800" dirty="0">
                <a:solidFill>
                  <a:schemeClr val="tx1"/>
                </a:solidFill>
                <a:cs typeface="Segoe UI Semibold"/>
              </a:rPr>
              <a:t> Renderer to a .NET MAUI Handler</a:t>
            </a:r>
            <a:endParaRPr lang="en-US" sz="4800" dirty="0">
              <a:solidFill>
                <a:schemeClr val="tx1"/>
              </a:solidFill>
              <a:cs typeface="Segoe UI"/>
            </a:endParaRPr>
          </a:p>
        </p:txBody>
      </p:sp>
      <p:pic>
        <p:nvPicPr>
          <p:cNvPr id="7" name="Graphic 5">
            <a:extLst>
              <a:ext uri="{FF2B5EF4-FFF2-40B4-BE49-F238E27FC236}">
                <a16:creationId xmlns:a16="http://schemas.microsoft.com/office/drawing/2014/main" id="{DA18CF96-ED4E-EE4B-9A84-7534FD4147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35844" y="4035499"/>
            <a:ext cx="2743660" cy="2822501"/>
          </a:xfrm>
          <a:prstGeom prst="rect">
            <a:avLst/>
          </a:prstGeom>
        </p:spPr>
      </p:pic>
    </p:spTree>
    <p:extLst>
      <p:ext uri="{BB962C8B-B14F-4D97-AF65-F5344CB8AC3E}">
        <p14:creationId xmlns:p14="http://schemas.microsoft.com/office/powerpoint/2010/main" val="100802222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EF0A0-0A38-844B-BDF5-A46306259152}"/>
              </a:ext>
            </a:extLst>
          </p:cNvPr>
          <p:cNvSpPr>
            <a:spLocks noGrp="1"/>
          </p:cNvSpPr>
          <p:nvPr>
            <p:ph type="title"/>
          </p:nvPr>
        </p:nvSpPr>
        <p:spPr/>
        <p:txBody>
          <a:bodyPr/>
          <a:lstStyle/>
          <a:p>
            <a:r>
              <a:rPr lang="es-ES" err="1"/>
              <a:t>But</a:t>
            </a:r>
            <a:r>
              <a:rPr lang="es-ES"/>
              <a:t>…</a:t>
            </a:r>
          </a:p>
        </p:txBody>
      </p:sp>
      <p:sp>
        <p:nvSpPr>
          <p:cNvPr id="3" name="CuadroTexto 2">
            <a:extLst>
              <a:ext uri="{FF2B5EF4-FFF2-40B4-BE49-F238E27FC236}">
                <a16:creationId xmlns:a16="http://schemas.microsoft.com/office/drawing/2014/main" id="{BCC7E2FE-E4FC-3046-9CD4-4F9D2CB13E90}"/>
              </a:ext>
            </a:extLst>
          </p:cNvPr>
          <p:cNvSpPr txBox="1"/>
          <p:nvPr/>
        </p:nvSpPr>
        <p:spPr>
          <a:xfrm>
            <a:off x="3182297" y="2505670"/>
            <a:ext cx="5827405" cy="1846659"/>
          </a:xfrm>
          <a:prstGeom prst="rect">
            <a:avLst/>
          </a:prstGeom>
          <a:noFill/>
        </p:spPr>
        <p:txBody>
          <a:bodyPr wrap="square" lIns="0" tIns="0" rIns="0" bIns="0" rtlCol="0">
            <a:spAutoFit/>
          </a:bodyPr>
          <a:lstStyle/>
          <a:p>
            <a:pPr algn="ctr"/>
            <a:r>
              <a:rPr lang="es-ES" sz="4000" dirty="0">
                <a:gradFill>
                  <a:gsLst>
                    <a:gs pos="2917">
                      <a:schemeClr val="tx1"/>
                    </a:gs>
                    <a:gs pos="30000">
                      <a:schemeClr val="tx1"/>
                    </a:gs>
                  </a:gsLst>
                  <a:lin ang="5400000" scaled="0"/>
                </a:gradFill>
              </a:rPr>
              <a:t>Do I </a:t>
            </a:r>
            <a:r>
              <a:rPr lang="es-ES" sz="4000" dirty="0" err="1">
                <a:gradFill>
                  <a:gsLst>
                    <a:gs pos="2917">
                      <a:schemeClr val="tx1"/>
                    </a:gs>
                    <a:gs pos="30000">
                      <a:schemeClr val="tx1"/>
                    </a:gs>
                  </a:gsLst>
                  <a:lin ang="5400000" scaled="0"/>
                </a:gradFill>
              </a:rPr>
              <a:t>need</a:t>
            </a:r>
            <a:r>
              <a:rPr lang="es-ES" sz="4000" dirty="0">
                <a:gradFill>
                  <a:gsLst>
                    <a:gs pos="2917">
                      <a:schemeClr val="tx1"/>
                    </a:gs>
                    <a:gs pos="30000">
                      <a:schemeClr val="tx1"/>
                    </a:gs>
                  </a:gsLst>
                  <a:lin ang="5400000" scaled="0"/>
                </a:gradFill>
              </a:rPr>
              <a:t> to </a:t>
            </a:r>
            <a:r>
              <a:rPr lang="es-ES" sz="4000" dirty="0" err="1">
                <a:gradFill>
                  <a:gsLst>
                    <a:gs pos="2917">
                      <a:schemeClr val="tx1"/>
                    </a:gs>
                    <a:gs pos="30000">
                      <a:schemeClr val="tx1"/>
                    </a:gs>
                  </a:gsLst>
                  <a:lin ang="5400000" scaled="0"/>
                </a:gradFill>
              </a:rPr>
              <a:t>convert</a:t>
            </a:r>
            <a:r>
              <a:rPr lang="es-ES" sz="4000" dirty="0">
                <a:gradFill>
                  <a:gsLst>
                    <a:gs pos="2917">
                      <a:schemeClr val="tx1"/>
                    </a:gs>
                    <a:gs pos="30000">
                      <a:schemeClr val="tx1"/>
                    </a:gs>
                  </a:gsLst>
                  <a:lin ang="5400000" scaled="0"/>
                </a:gradFill>
              </a:rPr>
              <a:t> </a:t>
            </a:r>
            <a:r>
              <a:rPr lang="es-ES" sz="4000" dirty="0" err="1">
                <a:gradFill>
                  <a:gsLst>
                    <a:gs pos="2917">
                      <a:schemeClr val="tx1"/>
                    </a:gs>
                    <a:gs pos="30000">
                      <a:schemeClr val="tx1"/>
                    </a:gs>
                  </a:gsLst>
                  <a:lin ang="5400000" scaled="0"/>
                </a:gradFill>
              </a:rPr>
              <a:t>my</a:t>
            </a:r>
            <a:r>
              <a:rPr lang="es-ES" sz="4000" dirty="0">
                <a:gradFill>
                  <a:gsLst>
                    <a:gs pos="2917">
                      <a:schemeClr val="tx1"/>
                    </a:gs>
                    <a:gs pos="30000">
                      <a:schemeClr val="tx1"/>
                    </a:gs>
                  </a:gsLst>
                  <a:lin ang="5400000" scaled="0"/>
                </a:gradFill>
              </a:rPr>
              <a:t> </a:t>
            </a:r>
            <a:r>
              <a:rPr lang="es-ES" sz="4000" dirty="0" err="1">
                <a:gradFill>
                  <a:gsLst>
                    <a:gs pos="2917">
                      <a:schemeClr val="tx1"/>
                    </a:gs>
                    <a:gs pos="30000">
                      <a:schemeClr val="tx1"/>
                    </a:gs>
                  </a:gsLst>
                  <a:lin ang="5400000" scaled="0"/>
                </a:gradFill>
              </a:rPr>
              <a:t>current</a:t>
            </a:r>
            <a:r>
              <a:rPr lang="es-ES" sz="4000" dirty="0">
                <a:gradFill>
                  <a:gsLst>
                    <a:gs pos="2917">
                      <a:schemeClr val="tx1"/>
                    </a:gs>
                    <a:gs pos="30000">
                      <a:schemeClr val="tx1"/>
                    </a:gs>
                  </a:gsLst>
                  <a:lin ang="5400000" scaled="0"/>
                </a:gradFill>
              </a:rPr>
              <a:t> </a:t>
            </a:r>
          </a:p>
          <a:p>
            <a:pPr algn="ctr"/>
            <a:r>
              <a:rPr lang="es-ES" sz="4000" dirty="0" err="1">
                <a:gradFill>
                  <a:gsLst>
                    <a:gs pos="2917">
                      <a:schemeClr val="tx1"/>
                    </a:gs>
                    <a:gs pos="30000">
                      <a:schemeClr val="tx1"/>
                    </a:gs>
                  </a:gsLst>
                  <a:lin ang="5400000" scaled="0"/>
                </a:gradFill>
              </a:rPr>
              <a:t>Renderers</a:t>
            </a:r>
            <a:r>
              <a:rPr lang="es-ES" sz="4000" dirty="0">
                <a:gradFill>
                  <a:gsLst>
                    <a:gs pos="2917">
                      <a:schemeClr val="tx1"/>
                    </a:gs>
                    <a:gs pos="30000">
                      <a:schemeClr val="tx1"/>
                    </a:gs>
                  </a:gsLst>
                  <a:lin ang="5400000" scaled="0"/>
                </a:gradFill>
              </a:rPr>
              <a:t> to </a:t>
            </a:r>
            <a:r>
              <a:rPr lang="es-ES" sz="4000" dirty="0" err="1">
                <a:gradFill>
                  <a:gsLst>
                    <a:gs pos="2917">
                      <a:schemeClr val="tx1"/>
                    </a:gs>
                    <a:gs pos="30000">
                      <a:schemeClr val="tx1"/>
                    </a:gs>
                  </a:gsLst>
                  <a:lin ang="5400000" scaled="0"/>
                </a:gradFill>
              </a:rPr>
              <a:t>Handlers</a:t>
            </a:r>
            <a:r>
              <a:rPr lang="es-ES" sz="4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6195608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27FA-41FA-45EA-90D7-D2665C65DF9F}"/>
              </a:ext>
            </a:extLst>
          </p:cNvPr>
          <p:cNvSpPr>
            <a:spLocks noGrp="1"/>
          </p:cNvSpPr>
          <p:nvPr>
            <p:ph type="title"/>
          </p:nvPr>
        </p:nvSpPr>
        <p:spPr/>
        <p:txBody>
          <a:bodyPr/>
          <a:lstStyle/>
          <a:p>
            <a:r>
              <a:rPr lang="en-US">
                <a:solidFill>
                  <a:schemeClr val="tx1"/>
                </a:solidFill>
              </a:rPr>
              <a:t>Journey to one .NET </a:t>
            </a:r>
          </a:p>
        </p:txBody>
      </p:sp>
      <p:pic>
        <p:nvPicPr>
          <p:cNvPr id="4" name="Graphic 3">
            <a:extLst>
              <a:ext uri="{FF2B5EF4-FFF2-40B4-BE49-F238E27FC236}">
                <a16:creationId xmlns:a16="http://schemas.microsoft.com/office/drawing/2014/main" id="{46B97473-DC6F-4D3F-829E-150F9FC524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9804" y="3752805"/>
            <a:ext cx="5523716" cy="2857094"/>
          </a:xfrm>
          <a:prstGeom prst="rect">
            <a:avLst/>
          </a:prstGeom>
        </p:spPr>
      </p:pic>
    </p:spTree>
    <p:extLst>
      <p:ext uri="{BB962C8B-B14F-4D97-AF65-F5344CB8AC3E}">
        <p14:creationId xmlns:p14="http://schemas.microsoft.com/office/powerpoint/2010/main" val="295874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918346" y="2038869"/>
            <a:ext cx="6471195" cy="2215991"/>
          </a:xfrm>
        </p:spPr>
        <p:txBody>
          <a:bodyPr/>
          <a:lstStyle/>
          <a:p>
            <a:r>
              <a:rPr lang="en-US" sz="4800" dirty="0">
                <a:solidFill>
                  <a:schemeClr val="tx1"/>
                </a:solidFill>
                <a:cs typeface="Segoe UI Semibold"/>
              </a:rPr>
              <a:t>Renderer to Handler and Handler to Renderer Shims</a:t>
            </a:r>
            <a:endParaRPr lang="en-US" sz="4800" dirty="0">
              <a:solidFill>
                <a:schemeClr val="tx1"/>
              </a:solidFill>
              <a:cs typeface="Segoe UI"/>
            </a:endParaRPr>
          </a:p>
        </p:txBody>
      </p:sp>
      <p:sp>
        <p:nvSpPr>
          <p:cNvPr id="8" name="Rectángulo 7">
            <a:extLst>
              <a:ext uri="{FF2B5EF4-FFF2-40B4-BE49-F238E27FC236}">
                <a16:creationId xmlns:a16="http://schemas.microsoft.com/office/drawing/2014/main" id="{0037874E-96F1-2F46-9C2D-22A1B7757E96}"/>
              </a:ext>
            </a:extLst>
          </p:cNvPr>
          <p:cNvSpPr/>
          <p:nvPr/>
        </p:nvSpPr>
        <p:spPr>
          <a:xfrm>
            <a:off x="3262756" y="6384237"/>
            <a:ext cx="5666488" cy="363946"/>
          </a:xfrm>
          <a:prstGeom prst="rect">
            <a:avLst/>
          </a:prstGeom>
        </p:spPr>
        <p:txBody>
          <a:bodyPr wrap="none">
            <a:spAutoFit/>
          </a:bodyPr>
          <a:lstStyle/>
          <a:p>
            <a:r>
              <a:rPr lang="es-ES" dirty="0"/>
              <a:t>https://</a:t>
            </a:r>
            <a:r>
              <a:rPr lang="es-ES" dirty="0" err="1"/>
              <a:t>github.com</a:t>
            </a:r>
            <a:r>
              <a:rPr lang="es-ES" dirty="0"/>
              <a:t>/</a:t>
            </a:r>
            <a:r>
              <a:rPr lang="es-ES" dirty="0" err="1"/>
              <a:t>xamarin</a:t>
            </a:r>
            <a:r>
              <a:rPr lang="es-ES" dirty="0"/>
              <a:t>/</a:t>
            </a:r>
            <a:r>
              <a:rPr lang="es-ES" dirty="0" err="1"/>
              <a:t>Xamarin.Forms</a:t>
            </a:r>
            <a:r>
              <a:rPr lang="es-ES" dirty="0"/>
              <a:t>/</a:t>
            </a:r>
            <a:r>
              <a:rPr lang="es-ES" dirty="0" err="1"/>
              <a:t>pull</a:t>
            </a:r>
            <a:r>
              <a:rPr lang="es-ES" dirty="0"/>
              <a:t>/12546</a:t>
            </a:r>
          </a:p>
        </p:txBody>
      </p:sp>
      <p:pic>
        <p:nvPicPr>
          <p:cNvPr id="3" name="Graphic 1">
            <a:extLst>
              <a:ext uri="{FF2B5EF4-FFF2-40B4-BE49-F238E27FC236}">
                <a16:creationId xmlns:a16="http://schemas.microsoft.com/office/drawing/2014/main" id="{279446CB-2A43-3C45-AB6C-BEF563147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48252" y="2853602"/>
            <a:ext cx="3711942" cy="4004398"/>
          </a:xfrm>
          <a:prstGeom prst="rect">
            <a:avLst/>
          </a:prstGeom>
        </p:spPr>
      </p:pic>
    </p:spTree>
    <p:extLst>
      <p:ext uri="{BB962C8B-B14F-4D97-AF65-F5344CB8AC3E}">
        <p14:creationId xmlns:p14="http://schemas.microsoft.com/office/powerpoint/2010/main" val="38302037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50571-064F-7B40-89CF-0E3DFA6A7730}"/>
              </a:ext>
            </a:extLst>
          </p:cNvPr>
          <p:cNvSpPr>
            <a:spLocks noGrp="1"/>
          </p:cNvSpPr>
          <p:nvPr>
            <p:ph type="title"/>
          </p:nvPr>
        </p:nvSpPr>
        <p:spPr>
          <a:xfrm>
            <a:off x="588263" y="497541"/>
            <a:ext cx="11018520" cy="1107996"/>
          </a:xfrm>
        </p:spPr>
        <p:txBody>
          <a:bodyPr/>
          <a:lstStyle/>
          <a:p>
            <a:r>
              <a:rPr lang="es-ES" dirty="0"/>
              <a:t>.NET MAUI and and </a:t>
            </a:r>
            <a:r>
              <a:rPr lang="es-ES" dirty="0" err="1"/>
              <a:t>Dependency</a:t>
            </a:r>
            <a:r>
              <a:rPr lang="es-ES" dirty="0"/>
              <a:t> </a:t>
            </a:r>
            <a:r>
              <a:rPr lang="es-ES" dirty="0" err="1"/>
              <a:t>Injection</a:t>
            </a:r>
            <a:br>
              <a:rPr lang="es-ES" dirty="0"/>
            </a:br>
            <a:endParaRPr lang="es-ES" dirty="0"/>
          </a:p>
        </p:txBody>
      </p:sp>
      <p:sp>
        <p:nvSpPr>
          <p:cNvPr id="5" name="TextBox 7">
            <a:extLst>
              <a:ext uri="{FF2B5EF4-FFF2-40B4-BE49-F238E27FC236}">
                <a16:creationId xmlns:a16="http://schemas.microsoft.com/office/drawing/2014/main" id="{87F21A75-E8C9-C64E-9035-CEFC1F7344A5}"/>
              </a:ext>
            </a:extLst>
          </p:cNvPr>
          <p:cNvSpPr txBox="1"/>
          <p:nvPr/>
        </p:nvSpPr>
        <p:spPr>
          <a:xfrm>
            <a:off x="585217" y="1243570"/>
            <a:ext cx="10575234" cy="4986750"/>
          </a:xfrm>
          <a:prstGeom prst="rect">
            <a:avLst/>
          </a:prstGeom>
          <a:noFill/>
        </p:spPr>
        <p:txBody>
          <a:bodyPr wrap="square">
            <a:spAutoFit/>
          </a:bodyPr>
          <a:lstStyle/>
          <a:p>
            <a:r>
              <a:rPr lang="es-ES" dirty="0"/>
              <a:t>.NET MAUI </a:t>
            </a:r>
            <a:r>
              <a:rPr lang="es-ES" dirty="0" err="1"/>
              <a:t>will</a:t>
            </a:r>
            <a:r>
              <a:rPr lang="es-ES" dirty="0"/>
              <a:t> use </a:t>
            </a:r>
            <a:r>
              <a:rPr lang="es-ES" dirty="0" err="1"/>
              <a:t>the</a:t>
            </a:r>
            <a:r>
              <a:rPr lang="es-ES" dirty="0"/>
              <a:t> </a:t>
            </a:r>
            <a:r>
              <a:rPr lang="es-ES" b="1" dirty="0"/>
              <a:t>Host</a:t>
            </a:r>
            <a:r>
              <a:rPr lang="es-ES" dirty="0"/>
              <a:t> concept similar to ASP.NET. </a:t>
            </a:r>
            <a:r>
              <a:rPr lang="es-ES" dirty="0" err="1"/>
              <a:t>This</a:t>
            </a:r>
            <a:r>
              <a:rPr lang="es-ES" dirty="0"/>
              <a:t> </a:t>
            </a:r>
            <a:r>
              <a:rPr lang="es-ES" dirty="0" err="1"/>
              <a:t>will</a:t>
            </a:r>
            <a:r>
              <a:rPr lang="es-ES" dirty="0"/>
              <a:t> </a:t>
            </a:r>
            <a:r>
              <a:rPr lang="es-ES" dirty="0" err="1"/>
              <a:t>allow</a:t>
            </a:r>
            <a:r>
              <a:rPr lang="es-ES" dirty="0"/>
              <a:t> to use </a:t>
            </a:r>
            <a:r>
              <a:rPr lang="es-ES" dirty="0" err="1"/>
              <a:t>the</a:t>
            </a:r>
            <a:r>
              <a:rPr lang="es-ES" dirty="0"/>
              <a:t> </a:t>
            </a:r>
            <a:r>
              <a:rPr lang="es-ES" dirty="0" err="1"/>
              <a:t>Containers</a:t>
            </a:r>
            <a:r>
              <a:rPr lang="es-ES" dirty="0"/>
              <a:t> and </a:t>
            </a:r>
            <a:r>
              <a:rPr lang="es-ES" dirty="0" err="1"/>
              <a:t>providers</a:t>
            </a:r>
            <a:r>
              <a:rPr lang="es-ES" dirty="0"/>
              <a:t> </a:t>
            </a:r>
            <a:r>
              <a:rPr lang="es-ES" dirty="0" err="1"/>
              <a:t>for</a:t>
            </a:r>
            <a:r>
              <a:rPr lang="es-ES" dirty="0"/>
              <a:t> </a:t>
            </a:r>
            <a:r>
              <a:rPr lang="es-ES" dirty="0" err="1"/>
              <a:t>our</a:t>
            </a:r>
            <a:r>
              <a:rPr lang="es-ES" dirty="0"/>
              <a:t> </a:t>
            </a:r>
            <a:r>
              <a:rPr lang="es-ES" dirty="0" err="1"/>
              <a:t>handlers</a:t>
            </a:r>
            <a:r>
              <a:rPr lang="es-ES" dirty="0"/>
              <a:t> as </a:t>
            </a:r>
            <a:r>
              <a:rPr lang="es-ES" dirty="0" err="1"/>
              <a:t>well</a:t>
            </a:r>
            <a:r>
              <a:rPr lang="es-ES" dirty="0"/>
              <a:t> as </a:t>
            </a:r>
            <a:r>
              <a:rPr lang="es-ES" dirty="0" err="1"/>
              <a:t>Configuration</a:t>
            </a:r>
            <a:r>
              <a:rPr lang="es-ES" dirty="0"/>
              <a:t> </a:t>
            </a:r>
            <a:r>
              <a:rPr lang="es-ES" dirty="0" err="1"/>
              <a:t>with</a:t>
            </a:r>
            <a:r>
              <a:rPr lang="es-ES" dirty="0"/>
              <a:t> </a:t>
            </a:r>
            <a:r>
              <a:rPr lang="es-ES" dirty="0" err="1"/>
              <a:t>appsettings</a:t>
            </a:r>
            <a:r>
              <a:rPr lang="es-ES" dirty="0"/>
              <a:t> file, </a:t>
            </a:r>
            <a:r>
              <a:rPr lang="es-ES" dirty="0" err="1"/>
              <a:t>or</a:t>
            </a:r>
            <a:r>
              <a:rPr lang="es-ES" dirty="0"/>
              <a:t> </a:t>
            </a:r>
            <a:r>
              <a:rPr lang="es-ES" dirty="0" err="1"/>
              <a:t>other</a:t>
            </a:r>
            <a:r>
              <a:rPr lang="es-ES" dirty="0"/>
              <a:t> </a:t>
            </a:r>
            <a:r>
              <a:rPr lang="es-ES" dirty="0" err="1"/>
              <a:t>features</a:t>
            </a:r>
            <a:r>
              <a:rPr lang="es-ES" dirty="0"/>
              <a:t> </a:t>
            </a:r>
            <a:r>
              <a:rPr lang="es-ES" dirty="0" err="1"/>
              <a:t>like</a:t>
            </a:r>
            <a:r>
              <a:rPr lang="es-ES" dirty="0"/>
              <a:t> </a:t>
            </a:r>
            <a:r>
              <a:rPr lang="es-ES" dirty="0" err="1"/>
              <a:t>built</a:t>
            </a:r>
            <a:r>
              <a:rPr lang="es-ES" dirty="0"/>
              <a:t>-in </a:t>
            </a:r>
            <a:r>
              <a:rPr lang="es-ES" dirty="0" err="1"/>
              <a:t>lifecycle</a:t>
            </a:r>
            <a:r>
              <a:rPr lang="es-ES" dirty="0"/>
              <a:t> and </a:t>
            </a:r>
            <a:r>
              <a:rPr lang="es-ES" dirty="0" err="1"/>
              <a:t>services</a:t>
            </a:r>
            <a:r>
              <a:rPr lang="es-ES" dirty="0"/>
              <a:t>, </a:t>
            </a:r>
            <a:r>
              <a:rPr lang="es-ES" dirty="0" err="1"/>
              <a:t>logging</a:t>
            </a:r>
            <a:r>
              <a:rPr lang="es-ES" dirty="0"/>
              <a:t> </a:t>
            </a:r>
            <a:r>
              <a:rPr lang="es-ES" dirty="0" err="1"/>
              <a:t>extensions</a:t>
            </a:r>
            <a:r>
              <a:rPr lang="es-ES" dirty="0"/>
              <a:t> etc.</a:t>
            </a:r>
          </a:p>
          <a:p>
            <a:endParaRPr lang="es-ES" dirty="0"/>
          </a:p>
          <a:p>
            <a:r>
              <a:rPr lang="es-ES" dirty="0" err="1"/>
              <a:t>The</a:t>
            </a:r>
            <a:r>
              <a:rPr lang="es-ES" dirty="0"/>
              <a:t> </a:t>
            </a:r>
            <a:r>
              <a:rPr lang="es-ES" b="1" dirty="0" err="1"/>
              <a:t>AppBuilder</a:t>
            </a:r>
            <a:r>
              <a:rPr lang="es-ES" dirty="0"/>
              <a:t> </a:t>
            </a:r>
            <a:r>
              <a:rPr lang="es-ES" dirty="0" err="1"/>
              <a:t>will</a:t>
            </a:r>
            <a:r>
              <a:rPr lang="es-ES" dirty="0"/>
              <a:t> be </a:t>
            </a:r>
            <a:r>
              <a:rPr lang="es-ES" dirty="0" err="1"/>
              <a:t>hidden</a:t>
            </a:r>
            <a:r>
              <a:rPr lang="es-ES" dirty="0"/>
              <a:t> </a:t>
            </a:r>
            <a:r>
              <a:rPr lang="es-ES" dirty="0" err="1"/>
              <a:t>by</a:t>
            </a:r>
            <a:r>
              <a:rPr lang="es-ES" dirty="0"/>
              <a:t> default, </a:t>
            </a:r>
            <a:r>
              <a:rPr lang="es-ES" dirty="0" err="1"/>
              <a:t>but</a:t>
            </a:r>
            <a:r>
              <a:rPr lang="es-ES" dirty="0"/>
              <a:t>,  </a:t>
            </a:r>
            <a:r>
              <a:rPr lang="es-ES" dirty="0" err="1"/>
              <a:t>we</a:t>
            </a:r>
            <a:r>
              <a:rPr lang="es-ES" dirty="0"/>
              <a:t> </a:t>
            </a:r>
            <a:r>
              <a:rPr lang="es-ES" dirty="0" err="1"/>
              <a:t>will</a:t>
            </a:r>
            <a:r>
              <a:rPr lang="es-ES" dirty="0"/>
              <a:t> </a:t>
            </a:r>
            <a:r>
              <a:rPr lang="es-ES" dirty="0" err="1"/>
              <a:t>allow</a:t>
            </a:r>
            <a:r>
              <a:rPr lang="es-ES" dirty="0"/>
              <a:t> to </a:t>
            </a:r>
            <a:r>
              <a:rPr lang="es-ES" dirty="0" err="1"/>
              <a:t>override</a:t>
            </a:r>
            <a:r>
              <a:rPr lang="es-ES" dirty="0"/>
              <a:t> </a:t>
            </a:r>
            <a:r>
              <a:rPr lang="es-ES" dirty="0" err="1"/>
              <a:t>it</a:t>
            </a:r>
            <a:r>
              <a:rPr lang="es-ES" dirty="0"/>
              <a:t>. In </a:t>
            </a:r>
            <a:r>
              <a:rPr lang="es-ES" dirty="0" err="1"/>
              <a:t>this</a:t>
            </a:r>
            <a:r>
              <a:rPr lang="es-ES" dirty="0"/>
              <a:t> </a:t>
            </a:r>
            <a:r>
              <a:rPr lang="es-ES" dirty="0" err="1"/>
              <a:t>way</a:t>
            </a:r>
            <a:r>
              <a:rPr lang="es-ES" dirty="0"/>
              <a:t>, can </a:t>
            </a:r>
            <a:r>
              <a:rPr lang="es-ES" dirty="0" err="1"/>
              <a:t>extend</a:t>
            </a:r>
            <a:r>
              <a:rPr lang="es-ES" dirty="0"/>
              <a:t> </a:t>
            </a:r>
            <a:r>
              <a:rPr lang="es-ES" dirty="0" err="1"/>
              <a:t>it</a:t>
            </a:r>
            <a:r>
              <a:rPr lang="es-ES" dirty="0"/>
              <a:t> </a:t>
            </a:r>
            <a:r>
              <a:rPr lang="es-ES" dirty="0" err="1"/>
              <a:t>by</a:t>
            </a:r>
            <a:r>
              <a:rPr lang="es-ES" dirty="0"/>
              <a:t> </a:t>
            </a:r>
            <a:r>
              <a:rPr lang="es-ES" dirty="0" err="1"/>
              <a:t>registering</a:t>
            </a:r>
            <a:r>
              <a:rPr lang="es-ES" dirty="0"/>
              <a:t> </a:t>
            </a:r>
            <a:r>
              <a:rPr lang="es-ES" dirty="0" err="1"/>
              <a:t>native</a:t>
            </a:r>
            <a:r>
              <a:rPr lang="es-ES" dirty="0"/>
              <a:t> </a:t>
            </a:r>
            <a:r>
              <a:rPr lang="es-ES" dirty="0" err="1"/>
              <a:t>services</a:t>
            </a:r>
            <a:r>
              <a:rPr lang="es-ES" dirty="0"/>
              <a:t>, configure </a:t>
            </a:r>
            <a:r>
              <a:rPr lang="es-ES" dirty="0" err="1"/>
              <a:t>logging</a:t>
            </a:r>
            <a:r>
              <a:rPr lang="es-ES" dirty="0"/>
              <a:t> , </a:t>
            </a:r>
            <a:r>
              <a:rPr lang="es-ES" dirty="0" err="1"/>
              <a:t>register</a:t>
            </a:r>
            <a:r>
              <a:rPr lang="es-ES" dirty="0"/>
              <a:t> new </a:t>
            </a:r>
            <a:r>
              <a:rPr lang="es-ES" dirty="0" err="1"/>
              <a:t>handlers</a:t>
            </a:r>
            <a:r>
              <a:rPr lang="es-ES" dirty="0"/>
              <a:t>.</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s-ES" dirty="0"/>
              <a:t>In .NET MAUI, </a:t>
            </a:r>
            <a:r>
              <a:rPr lang="es-ES" dirty="0" err="1"/>
              <a:t>we</a:t>
            </a:r>
            <a:r>
              <a:rPr lang="es-ES" dirty="0"/>
              <a:t> are </a:t>
            </a:r>
            <a:r>
              <a:rPr lang="es-ES" dirty="0" err="1"/>
              <a:t>going</a:t>
            </a:r>
            <a:r>
              <a:rPr lang="es-ES" dirty="0"/>
              <a:t> to use Microsoft </a:t>
            </a:r>
            <a:r>
              <a:rPr lang="es-ES" dirty="0" err="1"/>
              <a:t>Dependency</a:t>
            </a:r>
            <a:r>
              <a:rPr lang="es-ES" dirty="0"/>
              <a:t> </a:t>
            </a:r>
            <a:r>
              <a:rPr lang="es-ES" dirty="0" err="1"/>
              <a:t>Injection</a:t>
            </a:r>
            <a:r>
              <a:rPr lang="es-ES" dirty="0"/>
              <a:t> to </a:t>
            </a:r>
            <a:r>
              <a:rPr lang="es-ES" dirty="0" err="1"/>
              <a:t>register</a:t>
            </a:r>
            <a:r>
              <a:rPr lang="es-ES" dirty="0"/>
              <a:t> </a:t>
            </a:r>
            <a:r>
              <a:rPr lang="es-ES" dirty="0" err="1"/>
              <a:t>custom</a:t>
            </a:r>
            <a:r>
              <a:rPr lang="es-ES" dirty="0"/>
              <a:t> </a:t>
            </a:r>
            <a:r>
              <a:rPr lang="es-ES" dirty="0" err="1"/>
              <a:t>handlers</a:t>
            </a:r>
            <a:r>
              <a:rPr lang="es-ES" dirty="0"/>
              <a:t>.</a:t>
            </a:r>
            <a:br>
              <a:rPr lang="es-ES" dirty="0"/>
            </a:br>
            <a:br>
              <a:rPr lang="es-ES" dirty="0"/>
            </a:br>
            <a:endParaRPr lang="en-US" sz="1800" b="1" dirty="0"/>
          </a:p>
        </p:txBody>
      </p:sp>
      <p:sp>
        <p:nvSpPr>
          <p:cNvPr id="6" name="Rectángulo 5">
            <a:extLst>
              <a:ext uri="{FF2B5EF4-FFF2-40B4-BE49-F238E27FC236}">
                <a16:creationId xmlns:a16="http://schemas.microsoft.com/office/drawing/2014/main" id="{CC55A20B-DE0D-F34A-BD67-29FFC6571286}"/>
              </a:ext>
            </a:extLst>
          </p:cNvPr>
          <p:cNvSpPr/>
          <p:nvPr/>
        </p:nvSpPr>
        <p:spPr>
          <a:xfrm>
            <a:off x="698809" y="3253929"/>
            <a:ext cx="10907973" cy="1722010"/>
          </a:xfrm>
          <a:prstGeom prst="rect">
            <a:avLst/>
          </a:prstGeom>
          <a:solidFill>
            <a:schemeClr val="accent6">
              <a:lumMod val="50000"/>
            </a:schemeClr>
          </a:solidFill>
        </p:spPr>
        <p:txBody>
          <a:bodyPr wrap="square">
            <a:spAutoFit/>
          </a:bodyPr>
          <a:lstStyle/>
          <a:p>
            <a:r>
              <a:rPr lang="es-ES" dirty="0" err="1">
                <a:solidFill>
                  <a:schemeClr val="bg1"/>
                </a:solidFill>
                <a:latin typeface="Consolas" panose="020B0609020204030204" pitchFamily="49" charset="0"/>
                <a:cs typeface="Consolas" panose="020B0609020204030204" pitchFamily="49" charset="0"/>
              </a:rPr>
              <a:t>var</a:t>
            </a:r>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host,app</a:t>
            </a:r>
            <a:r>
              <a:rPr lang="es-ES" dirty="0">
                <a:solidFill>
                  <a:schemeClr val="bg1"/>
                </a:solidFill>
                <a:latin typeface="Consolas" panose="020B0609020204030204" pitchFamily="49" charset="0"/>
                <a:cs typeface="Consolas" panose="020B0609020204030204" pitchFamily="49" charset="0"/>
              </a:rPr>
              <a:t>) = </a:t>
            </a:r>
            <a:r>
              <a:rPr lang="es-ES" dirty="0" err="1">
                <a:solidFill>
                  <a:schemeClr val="bg1"/>
                </a:solidFill>
                <a:latin typeface="Consolas" panose="020B0609020204030204" pitchFamily="49" charset="0"/>
                <a:cs typeface="Consolas" panose="020B0609020204030204" pitchFamily="49" charset="0"/>
              </a:rPr>
              <a:t>App.CreateDefaultBuilder</a:t>
            </a:r>
            <a:r>
              <a:rPr lang="es-ES" dirty="0">
                <a:solidFill>
                  <a:schemeClr val="bg1"/>
                </a:solidFill>
                <a:latin typeface="Consolas" panose="020B0609020204030204" pitchFamily="49" charset="0"/>
                <a:cs typeface="Consolas" panose="020B0609020204030204" pitchFamily="49" charset="0"/>
              </a:rPr>
              <a:t>()</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RegisterHandler</a:t>
            </a:r>
            <a:r>
              <a:rPr lang="es-ES" dirty="0">
                <a:solidFill>
                  <a:schemeClr val="bg1"/>
                </a:solidFill>
                <a:latin typeface="Consolas" panose="020B0609020204030204" pitchFamily="49" charset="0"/>
                <a:cs typeface="Consolas" panose="020B0609020204030204" pitchFamily="49" charset="0"/>
              </a:rPr>
              <a:t>&lt;</a:t>
            </a:r>
            <a:r>
              <a:rPr lang="es-ES" dirty="0" err="1">
                <a:solidFill>
                  <a:schemeClr val="bg1"/>
                </a:solidFill>
                <a:latin typeface="Consolas" panose="020B0609020204030204" pitchFamily="49" charset="0"/>
                <a:cs typeface="Consolas" panose="020B0609020204030204" pitchFamily="49" charset="0"/>
              </a:rPr>
              <a:t>IButton</a:t>
            </a:r>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CustomHandlers.CustomPinkTextButtonHandler</a:t>
            </a:r>
            <a:r>
              <a:rPr lang="es-ES" dirty="0">
                <a:solidFill>
                  <a:schemeClr val="bg1"/>
                </a:solidFill>
                <a:latin typeface="Consolas" panose="020B0609020204030204" pitchFamily="49" charset="0"/>
                <a:cs typeface="Consolas" panose="020B0609020204030204" pitchFamily="49" charset="0"/>
              </a:rPr>
              <a:t>&gt;()   </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ConfigureServices</a:t>
            </a:r>
            <a:r>
              <a:rPr lang="es-ES" dirty="0">
                <a:solidFill>
                  <a:schemeClr val="bg1"/>
                </a:solidFill>
                <a:latin typeface="Consolas" panose="020B0609020204030204" pitchFamily="49" charset="0"/>
                <a:cs typeface="Consolas" panose="020B0609020204030204" pitchFamily="49" charset="0"/>
              </a:rPr>
              <a:t>(</a:t>
            </a:r>
            <a:r>
              <a:rPr lang="es-ES" dirty="0" err="1">
                <a:solidFill>
                  <a:schemeClr val="bg1"/>
                </a:solidFill>
                <a:latin typeface="Consolas" panose="020B0609020204030204" pitchFamily="49" charset="0"/>
                <a:cs typeface="Consolas" panose="020B0609020204030204" pitchFamily="49" charset="0"/>
              </a:rPr>
              <a:t>ConfigureExtraServices</a:t>
            </a:r>
            <a:r>
              <a:rPr lang="es-ES" dirty="0">
                <a:solidFill>
                  <a:schemeClr val="bg1"/>
                </a:solidFill>
                <a:latin typeface="Consolas" panose="020B0609020204030204" pitchFamily="49" charset="0"/>
                <a:cs typeface="Consolas" panose="020B0609020204030204" pitchFamily="49" charset="0"/>
              </a:rPr>
              <a:t>) </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Init</a:t>
            </a:r>
            <a:r>
              <a:rPr lang="es-ES" dirty="0">
                <a:solidFill>
                  <a:schemeClr val="bg1"/>
                </a:solidFill>
                <a:latin typeface="Consolas" panose="020B0609020204030204" pitchFamily="49" charset="0"/>
                <a:cs typeface="Consolas" panose="020B0609020204030204" pitchFamily="49" charset="0"/>
              </a:rPr>
              <a:t>&lt;</a:t>
            </a:r>
            <a:r>
              <a:rPr lang="es-ES" dirty="0" err="1">
                <a:solidFill>
                  <a:schemeClr val="bg1"/>
                </a:solidFill>
                <a:latin typeface="Consolas" panose="020B0609020204030204" pitchFamily="49" charset="0"/>
                <a:cs typeface="Consolas" panose="020B0609020204030204" pitchFamily="49" charset="0"/>
              </a:rPr>
              <a:t>MyApp</a:t>
            </a:r>
            <a:r>
              <a:rPr lang="es-ES" dirty="0">
                <a:solidFill>
                  <a:schemeClr val="bg1"/>
                </a:solidFill>
                <a:latin typeface="Consolas" panose="020B0609020204030204" pitchFamily="49" charset="0"/>
                <a:cs typeface="Consolas" panose="020B0609020204030204" pitchFamily="49" charset="0"/>
              </a:rPr>
              <a:t>&gt;(); </a:t>
            </a:r>
          </a:p>
          <a:p>
            <a:r>
              <a:rPr lang="es-ES" dirty="0">
                <a:solidFill>
                  <a:schemeClr val="bg1"/>
                </a:solidFill>
                <a:latin typeface="Consolas" panose="020B0609020204030204" pitchFamily="49" charset="0"/>
                <a:cs typeface="Consolas" panose="020B0609020204030204" pitchFamily="49" charset="0"/>
              </a:rPr>
              <a:t>    </a:t>
            </a:r>
          </a:p>
          <a:p>
            <a:r>
              <a:rPr lang="es-ES" dirty="0" err="1">
                <a:solidFill>
                  <a:schemeClr val="bg1"/>
                </a:solidFill>
                <a:latin typeface="Consolas" panose="020B0609020204030204" pitchFamily="49" charset="0"/>
                <a:cs typeface="Consolas" panose="020B0609020204030204" pitchFamily="49" charset="0"/>
              </a:rPr>
              <a:t>var</a:t>
            </a:r>
            <a:r>
              <a:rPr lang="es-ES" dirty="0">
                <a:solidFill>
                  <a:schemeClr val="bg1"/>
                </a:solidFill>
                <a:latin typeface="Consolas" panose="020B0609020204030204" pitchFamily="49" charset="0"/>
                <a:cs typeface="Consolas" panose="020B0609020204030204" pitchFamily="49" charset="0"/>
              </a:rPr>
              <a:t> page = </a:t>
            </a:r>
            <a:r>
              <a:rPr lang="es-ES" dirty="0" err="1">
                <a:solidFill>
                  <a:schemeClr val="bg1"/>
                </a:solidFill>
                <a:latin typeface="Consolas" panose="020B0609020204030204" pitchFamily="49" charset="0"/>
                <a:cs typeface="Consolas" panose="020B0609020204030204" pitchFamily="49" charset="0"/>
              </a:rPr>
              <a:t>app.GetStartup</a:t>
            </a:r>
            <a:r>
              <a:rPr lang="es-ES" dirty="0">
                <a:solidFill>
                  <a:schemeClr val="bg1"/>
                </a:solidFill>
                <a:latin typeface="Consolas" panose="020B0609020204030204" pitchFamily="49" charset="0"/>
                <a:cs typeface="Consolas" panose="020B0609020204030204" pitchFamily="49" charset="0"/>
              </a:rPr>
              <a:t>()</a:t>
            </a:r>
          </a:p>
        </p:txBody>
      </p:sp>
      <p:sp>
        <p:nvSpPr>
          <p:cNvPr id="7" name="Rectángulo 6">
            <a:extLst>
              <a:ext uri="{FF2B5EF4-FFF2-40B4-BE49-F238E27FC236}">
                <a16:creationId xmlns:a16="http://schemas.microsoft.com/office/drawing/2014/main" id="{C649F10D-3BF3-AD45-A2C9-386F150AACD4}"/>
              </a:ext>
            </a:extLst>
          </p:cNvPr>
          <p:cNvSpPr/>
          <p:nvPr/>
        </p:nvSpPr>
        <p:spPr>
          <a:xfrm>
            <a:off x="3262756" y="6279517"/>
            <a:ext cx="5666488" cy="363946"/>
          </a:xfrm>
          <a:prstGeom prst="rect">
            <a:avLst/>
          </a:prstGeom>
        </p:spPr>
        <p:txBody>
          <a:bodyPr wrap="none">
            <a:spAutoFit/>
          </a:bodyPr>
          <a:lstStyle/>
          <a:p>
            <a:r>
              <a:rPr lang="es-ES" dirty="0">
                <a:solidFill>
                  <a:srgbClr val="D83A01"/>
                </a:solidFill>
              </a:rPr>
              <a:t>https://</a:t>
            </a:r>
            <a:r>
              <a:rPr lang="es-ES" dirty="0" err="1">
                <a:solidFill>
                  <a:srgbClr val="D83A01"/>
                </a:solidFill>
              </a:rPr>
              <a:t>github.com</a:t>
            </a:r>
            <a:r>
              <a:rPr lang="es-ES" dirty="0">
                <a:solidFill>
                  <a:srgbClr val="D83A01"/>
                </a:solidFill>
              </a:rPr>
              <a:t>/</a:t>
            </a:r>
            <a:r>
              <a:rPr lang="es-ES" dirty="0" err="1">
                <a:solidFill>
                  <a:srgbClr val="D83A01"/>
                </a:solidFill>
              </a:rPr>
              <a:t>xamarin</a:t>
            </a:r>
            <a:r>
              <a:rPr lang="es-ES" dirty="0">
                <a:solidFill>
                  <a:srgbClr val="D83A01"/>
                </a:solidFill>
              </a:rPr>
              <a:t>/</a:t>
            </a:r>
            <a:r>
              <a:rPr lang="es-ES" dirty="0" err="1">
                <a:solidFill>
                  <a:srgbClr val="D83A01"/>
                </a:solidFill>
              </a:rPr>
              <a:t>Xamarin.Forms</a:t>
            </a:r>
            <a:r>
              <a:rPr lang="es-ES" dirty="0">
                <a:solidFill>
                  <a:srgbClr val="D83A01"/>
                </a:solidFill>
              </a:rPr>
              <a:t>/</a:t>
            </a:r>
            <a:r>
              <a:rPr lang="es-ES" dirty="0" err="1">
                <a:solidFill>
                  <a:srgbClr val="D83A01"/>
                </a:solidFill>
              </a:rPr>
              <a:t>pull</a:t>
            </a:r>
            <a:r>
              <a:rPr lang="es-ES" dirty="0">
                <a:solidFill>
                  <a:srgbClr val="D83A01"/>
                </a:solidFill>
              </a:rPr>
              <a:t>/12460</a:t>
            </a:r>
          </a:p>
        </p:txBody>
      </p:sp>
    </p:spTree>
    <p:extLst>
      <p:ext uri="{BB962C8B-B14F-4D97-AF65-F5344CB8AC3E}">
        <p14:creationId xmlns:p14="http://schemas.microsoft.com/office/powerpoint/2010/main" val="60619172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C39DBE-4C81-4D44-ADD5-5A108B1A447C}"/>
              </a:ext>
            </a:extLst>
          </p:cNvPr>
          <p:cNvSpPr>
            <a:spLocks noGrp="1"/>
          </p:cNvSpPr>
          <p:nvPr>
            <p:ph type="title"/>
          </p:nvPr>
        </p:nvSpPr>
        <p:spPr/>
        <p:txBody>
          <a:bodyPr/>
          <a:lstStyle/>
          <a:p>
            <a:r>
              <a:rPr lang="es-ES" dirty="0"/>
              <a:t>And </a:t>
            </a:r>
            <a:r>
              <a:rPr lang="es-ES" dirty="0" err="1"/>
              <a:t>what</a:t>
            </a:r>
            <a:r>
              <a:rPr lang="es-ES" dirty="0"/>
              <a:t> </a:t>
            </a:r>
            <a:r>
              <a:rPr lang="es-ES" dirty="0" err="1"/>
              <a:t>about</a:t>
            </a:r>
            <a:r>
              <a:rPr lang="es-ES" dirty="0"/>
              <a:t> </a:t>
            </a:r>
            <a:r>
              <a:rPr lang="es-ES" dirty="0" err="1"/>
              <a:t>the</a:t>
            </a:r>
            <a:r>
              <a:rPr lang="es-ES" dirty="0"/>
              <a:t> </a:t>
            </a:r>
            <a:r>
              <a:rPr lang="es-ES" dirty="0" err="1"/>
              <a:t>Xamarin.Forms</a:t>
            </a:r>
            <a:r>
              <a:rPr lang="es-ES" dirty="0"/>
              <a:t> </a:t>
            </a:r>
            <a:r>
              <a:rPr lang="es-ES" dirty="0" err="1"/>
              <a:t>renderers</a:t>
            </a:r>
            <a:r>
              <a:rPr lang="es-ES" dirty="0"/>
              <a:t>?</a:t>
            </a:r>
          </a:p>
        </p:txBody>
      </p:sp>
      <p:sp>
        <p:nvSpPr>
          <p:cNvPr id="4" name="TextBox 7">
            <a:extLst>
              <a:ext uri="{FF2B5EF4-FFF2-40B4-BE49-F238E27FC236}">
                <a16:creationId xmlns:a16="http://schemas.microsoft.com/office/drawing/2014/main" id="{E97ACCE9-2A00-1243-8FE7-DC066CEFDFF3}"/>
              </a:ext>
            </a:extLst>
          </p:cNvPr>
          <p:cNvSpPr txBox="1"/>
          <p:nvPr/>
        </p:nvSpPr>
        <p:spPr>
          <a:xfrm>
            <a:off x="585217" y="1243570"/>
            <a:ext cx="10575234" cy="3410934"/>
          </a:xfrm>
          <a:prstGeom prst="rect">
            <a:avLst/>
          </a:prstGeom>
          <a:noFill/>
        </p:spPr>
        <p:txBody>
          <a:bodyPr wrap="square">
            <a:spAutoFit/>
          </a:bodyPr>
          <a:lstStyle/>
          <a:p>
            <a:r>
              <a:rPr lang="es-ES" dirty="0"/>
              <a:t>In </a:t>
            </a:r>
            <a:r>
              <a:rPr lang="es-ES" dirty="0" err="1"/>
              <a:t>Xamarin.Forms</a:t>
            </a:r>
            <a:r>
              <a:rPr lang="es-ES" dirty="0"/>
              <a:t> </a:t>
            </a:r>
            <a:r>
              <a:rPr lang="es-ES" dirty="0" err="1"/>
              <a:t>you</a:t>
            </a:r>
            <a:r>
              <a:rPr lang="es-ES" dirty="0"/>
              <a:t> </a:t>
            </a:r>
            <a:r>
              <a:rPr lang="es-ES" dirty="0" err="1"/>
              <a:t>used</a:t>
            </a:r>
            <a:r>
              <a:rPr lang="es-ES" dirty="0"/>
              <a:t> </a:t>
            </a:r>
            <a:r>
              <a:rPr lang="es-ES" dirty="0" err="1"/>
              <a:t>the</a:t>
            </a:r>
            <a:r>
              <a:rPr lang="es-ES" dirty="0"/>
              <a:t> </a:t>
            </a:r>
            <a:r>
              <a:rPr lang="es-ES" b="1" dirty="0" err="1"/>
              <a:t>ExportRenderer</a:t>
            </a:r>
            <a:r>
              <a:rPr lang="es-ES" dirty="0"/>
              <a:t> </a:t>
            </a:r>
            <a:r>
              <a:rPr lang="es-ES" dirty="0" err="1"/>
              <a:t>attribute</a:t>
            </a:r>
            <a:r>
              <a:rPr lang="es-ES" dirty="0"/>
              <a:t> to </a:t>
            </a:r>
            <a:r>
              <a:rPr lang="es-ES" dirty="0" err="1"/>
              <a:t>register</a:t>
            </a:r>
            <a:r>
              <a:rPr lang="es-ES" dirty="0"/>
              <a:t> a </a:t>
            </a:r>
            <a:r>
              <a:rPr lang="es-ES" dirty="0" err="1"/>
              <a:t>Renderer</a:t>
            </a:r>
            <a:r>
              <a:rPr lang="es-ES" dirty="0"/>
              <a:t>. </a:t>
            </a:r>
            <a:r>
              <a:rPr lang="es-ES" dirty="0" err="1"/>
              <a:t>Internally</a:t>
            </a:r>
            <a:r>
              <a:rPr lang="es-ES" dirty="0"/>
              <a:t> in </a:t>
            </a:r>
            <a:r>
              <a:rPr lang="es-ES" dirty="0" err="1"/>
              <a:t>Xamarin.Forms</a:t>
            </a:r>
            <a:r>
              <a:rPr lang="es-ES" dirty="0"/>
              <a:t>, use </a:t>
            </a:r>
            <a:r>
              <a:rPr lang="es-ES" sz="1800" dirty="0" err="1"/>
              <a:t>assembly</a:t>
            </a:r>
            <a:r>
              <a:rPr lang="en-US" sz="1800" dirty="0"/>
              <a:t> scanning to search </a:t>
            </a:r>
            <a:r>
              <a:rPr lang="es-ES" sz="1800" dirty="0"/>
              <a:t>and </a:t>
            </a:r>
            <a:r>
              <a:rPr lang="es-ES" sz="1800" dirty="0" err="1"/>
              <a:t>register</a:t>
            </a:r>
            <a:r>
              <a:rPr lang="es-ES" sz="1800" dirty="0"/>
              <a:t> </a:t>
            </a:r>
            <a:r>
              <a:rPr lang="es-ES" sz="1800" dirty="0" err="1"/>
              <a:t>the</a:t>
            </a:r>
            <a:r>
              <a:rPr lang="es-ES" sz="1800" dirty="0"/>
              <a:t> </a:t>
            </a:r>
            <a:r>
              <a:rPr lang="es-ES" sz="1800" dirty="0" err="1"/>
              <a:t>renderers</a:t>
            </a:r>
            <a:r>
              <a:rPr lang="es-ES" sz="1800" dirty="0"/>
              <a:t>.</a:t>
            </a:r>
          </a:p>
          <a:p>
            <a:endParaRPr lang="es-ES" sz="1800" dirty="0"/>
          </a:p>
          <a:p>
            <a:r>
              <a:rPr lang="es-ES" sz="1800" dirty="0"/>
              <a:t>In .NET MAUI, </a:t>
            </a:r>
            <a:r>
              <a:rPr lang="es-ES" sz="1800" dirty="0" err="1"/>
              <a:t>assembly</a:t>
            </a:r>
            <a:r>
              <a:rPr lang="es-ES" sz="1800" dirty="0"/>
              <a:t> </a:t>
            </a:r>
            <a:r>
              <a:rPr lang="es-ES" sz="1800" dirty="0" err="1"/>
              <a:t>scaning</a:t>
            </a:r>
            <a:r>
              <a:rPr lang="es-ES" sz="1800" dirty="0"/>
              <a:t> </a:t>
            </a:r>
            <a:r>
              <a:rPr lang="es-ES" sz="1800" dirty="0" err="1"/>
              <a:t>will</a:t>
            </a:r>
            <a:r>
              <a:rPr lang="es-ES" sz="1800" dirty="0"/>
              <a:t> </a:t>
            </a:r>
            <a:r>
              <a:rPr lang="es-ES" sz="1800" dirty="0" err="1"/>
              <a:t>not</a:t>
            </a:r>
            <a:r>
              <a:rPr lang="es-ES" sz="1800" dirty="0"/>
              <a:t> be </a:t>
            </a:r>
            <a:r>
              <a:rPr lang="es-ES" sz="1800" dirty="0" err="1"/>
              <a:t>used</a:t>
            </a:r>
            <a:r>
              <a:rPr lang="es-ES" sz="1800" dirty="0"/>
              <a:t> </a:t>
            </a:r>
            <a:r>
              <a:rPr lang="es-ES" sz="1800" dirty="0" err="1"/>
              <a:t>by</a:t>
            </a:r>
            <a:r>
              <a:rPr lang="es-ES" sz="1800" dirty="0"/>
              <a:t> default, and </a:t>
            </a:r>
            <a:r>
              <a:rPr lang="es-ES" sz="1800" dirty="0" err="1"/>
              <a:t>we</a:t>
            </a:r>
            <a:r>
              <a:rPr lang="es-ES" sz="1800" dirty="0"/>
              <a:t> </a:t>
            </a:r>
            <a:r>
              <a:rPr lang="es-ES" sz="1800" dirty="0" err="1"/>
              <a:t>will</a:t>
            </a:r>
            <a:r>
              <a:rPr lang="es-ES" sz="1800" dirty="0"/>
              <a:t> </a:t>
            </a:r>
            <a:r>
              <a:rPr lang="es-ES" sz="1800" dirty="0" err="1"/>
              <a:t>allow</a:t>
            </a:r>
            <a:r>
              <a:rPr lang="es-ES" sz="1800" dirty="0"/>
              <a:t> to </a:t>
            </a:r>
            <a:r>
              <a:rPr lang="es-ES" sz="1800" dirty="0" err="1"/>
              <a:t>register</a:t>
            </a:r>
            <a:r>
              <a:rPr lang="es-ES" sz="1800" dirty="0"/>
              <a:t> a </a:t>
            </a:r>
            <a:r>
              <a:rPr lang="es-ES" sz="1800" dirty="0" err="1"/>
              <a:t>Renderer</a:t>
            </a:r>
            <a:r>
              <a:rPr lang="es-ES" sz="1800" dirty="0"/>
              <a:t> in </a:t>
            </a:r>
            <a:r>
              <a:rPr lang="es-ES" sz="1800" dirty="0" err="1"/>
              <a:t>this</a:t>
            </a:r>
            <a:r>
              <a:rPr lang="es-ES" sz="1800" dirty="0"/>
              <a:t> </a:t>
            </a:r>
            <a:r>
              <a:rPr lang="es-ES" sz="1800" dirty="0" err="1"/>
              <a:t>way</a:t>
            </a:r>
            <a:r>
              <a:rPr lang="es-ES" sz="1800" dirty="0"/>
              <a:t>:</a:t>
            </a:r>
          </a:p>
          <a:p>
            <a:endParaRPr lang="es-ES" sz="1800" dirty="0"/>
          </a:p>
          <a:p>
            <a:endParaRPr lang="es-ES" sz="1800" dirty="0"/>
          </a:p>
          <a:p>
            <a:endParaRPr lang="es-ES" sz="1800" dirty="0"/>
          </a:p>
          <a:p>
            <a:endParaRPr lang="es-ES" sz="1800" dirty="0"/>
          </a:p>
          <a:p>
            <a:endParaRPr lang="es-ES" sz="1800" dirty="0"/>
          </a:p>
          <a:p>
            <a:endParaRPr lang="es-ES" sz="1800" dirty="0"/>
          </a:p>
          <a:p>
            <a:r>
              <a:rPr lang="es-ES" sz="1800" dirty="0" err="1"/>
              <a:t>However</a:t>
            </a:r>
            <a:r>
              <a:rPr lang="es-ES" sz="1800" dirty="0"/>
              <a:t>, </a:t>
            </a:r>
            <a:r>
              <a:rPr lang="es-ES" sz="1800" dirty="0" err="1"/>
              <a:t>we</a:t>
            </a:r>
            <a:r>
              <a:rPr lang="es-ES" sz="1800" dirty="0"/>
              <a:t> </a:t>
            </a:r>
            <a:r>
              <a:rPr lang="es-ES" sz="1800" dirty="0" err="1"/>
              <a:t>will</a:t>
            </a:r>
            <a:r>
              <a:rPr lang="es-ES" sz="1800" dirty="0"/>
              <a:t> </a:t>
            </a:r>
            <a:r>
              <a:rPr lang="es-ES" sz="1800" dirty="0" err="1"/>
              <a:t>allow</a:t>
            </a:r>
            <a:r>
              <a:rPr lang="es-ES" sz="1800" dirty="0"/>
              <a:t> in </a:t>
            </a:r>
            <a:r>
              <a:rPr lang="es-ES" sz="1800" dirty="0" err="1"/>
              <a:t>the</a:t>
            </a:r>
            <a:r>
              <a:rPr lang="es-ES" sz="1800" dirty="0"/>
              <a:t> </a:t>
            </a:r>
            <a:r>
              <a:rPr lang="es-ES" sz="1800" dirty="0" err="1"/>
              <a:t>desired</a:t>
            </a:r>
            <a:r>
              <a:rPr lang="es-ES" sz="1800" dirty="0"/>
              <a:t> cases to </a:t>
            </a:r>
            <a:r>
              <a:rPr lang="es-ES" sz="1800" dirty="0" err="1"/>
              <a:t>register</a:t>
            </a:r>
            <a:r>
              <a:rPr lang="es-ES" sz="1800" dirty="0"/>
              <a:t> </a:t>
            </a:r>
            <a:r>
              <a:rPr lang="es-ES" sz="1800" dirty="0" err="1"/>
              <a:t>renderers</a:t>
            </a:r>
            <a:r>
              <a:rPr lang="es-ES" sz="1800" dirty="0"/>
              <a:t> </a:t>
            </a:r>
            <a:r>
              <a:rPr lang="es-ES" sz="1800" dirty="0" err="1"/>
              <a:t>using</a:t>
            </a:r>
            <a:r>
              <a:rPr lang="es-ES" sz="1800" dirty="0"/>
              <a:t> </a:t>
            </a:r>
            <a:r>
              <a:rPr lang="es-ES" sz="1800" dirty="0" err="1"/>
              <a:t>assembly</a:t>
            </a:r>
            <a:r>
              <a:rPr lang="es-ES" sz="1800" dirty="0"/>
              <a:t> </a:t>
            </a:r>
            <a:r>
              <a:rPr lang="es-ES" sz="1800" dirty="0" err="1"/>
              <a:t>scanning</a:t>
            </a:r>
            <a:r>
              <a:rPr lang="es-ES" sz="1800" dirty="0"/>
              <a:t>:</a:t>
            </a:r>
          </a:p>
        </p:txBody>
      </p:sp>
      <p:sp>
        <p:nvSpPr>
          <p:cNvPr id="6" name="Rectángulo 5">
            <a:extLst>
              <a:ext uri="{FF2B5EF4-FFF2-40B4-BE49-F238E27FC236}">
                <a16:creationId xmlns:a16="http://schemas.microsoft.com/office/drawing/2014/main" id="{ED80BEB4-FDBE-7C43-B488-01AE45F9F326}"/>
              </a:ext>
            </a:extLst>
          </p:cNvPr>
          <p:cNvSpPr/>
          <p:nvPr/>
        </p:nvSpPr>
        <p:spPr>
          <a:xfrm>
            <a:off x="698810" y="2822748"/>
            <a:ext cx="10907973" cy="1384995"/>
          </a:xfrm>
          <a:prstGeom prst="rect">
            <a:avLst/>
          </a:prstGeom>
          <a:solidFill>
            <a:schemeClr val="accent6">
              <a:lumMod val="50000"/>
            </a:schemeClr>
          </a:solidFill>
        </p:spPr>
        <p:txBody>
          <a:bodyPr wrap="square">
            <a:spAutoFit/>
          </a:bodyPr>
          <a:lstStyle/>
          <a:p>
            <a:r>
              <a:rPr lang="es-ES" sz="1400" dirty="0" err="1">
                <a:solidFill>
                  <a:schemeClr val="bg1"/>
                </a:solidFill>
                <a:latin typeface="Consolas" panose="020B0609020204030204" pitchFamily="49" charset="0"/>
                <a:cs typeface="Consolas" panose="020B0609020204030204" pitchFamily="49" charset="0"/>
              </a:rPr>
              <a:t>var</a:t>
            </a:r>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host,app</a:t>
            </a:r>
            <a:r>
              <a:rPr lang="es-ES" sz="1400" dirty="0">
                <a:solidFill>
                  <a:schemeClr val="bg1"/>
                </a:solidFill>
                <a:latin typeface="Consolas" panose="020B0609020204030204" pitchFamily="49" charset="0"/>
                <a:cs typeface="Consolas" panose="020B0609020204030204" pitchFamily="49" charset="0"/>
              </a:rPr>
              <a:t>) = </a:t>
            </a:r>
            <a:r>
              <a:rPr lang="es-ES" sz="1400" dirty="0" err="1">
                <a:solidFill>
                  <a:schemeClr val="bg1"/>
                </a:solidFill>
                <a:latin typeface="Consolas" panose="020B0609020204030204" pitchFamily="49" charset="0"/>
                <a:cs typeface="Consolas" panose="020B0609020204030204" pitchFamily="49" charset="0"/>
              </a:rPr>
              <a:t>App.CreateDefaultBuilder</a:t>
            </a:r>
            <a:r>
              <a:rPr lang="es-ES" sz="1400" dirty="0">
                <a:solidFill>
                  <a:schemeClr val="bg1"/>
                </a:solidFill>
                <a:latin typeface="Consolas" panose="020B0609020204030204" pitchFamily="49" charset="0"/>
                <a:cs typeface="Consolas" panose="020B0609020204030204" pitchFamily="49" charset="0"/>
              </a:rPr>
              <a:t>()</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RegisterRenderer</a:t>
            </a:r>
            <a:r>
              <a:rPr lang="es-ES" sz="1400" dirty="0">
                <a:solidFill>
                  <a:schemeClr val="bg1"/>
                </a:solidFill>
                <a:latin typeface="Consolas" panose="020B0609020204030204" pitchFamily="49" charset="0"/>
                <a:cs typeface="Consolas" panose="020B0609020204030204" pitchFamily="49" charset="0"/>
              </a:rPr>
              <a:t>&lt;</a:t>
            </a:r>
            <a:r>
              <a:rPr lang="es-ES" sz="1400" dirty="0" err="1">
                <a:solidFill>
                  <a:schemeClr val="bg1"/>
                </a:solidFill>
                <a:latin typeface="Consolas" panose="020B0609020204030204" pitchFamily="49" charset="0"/>
                <a:cs typeface="Consolas" panose="020B0609020204030204" pitchFamily="49" charset="0"/>
              </a:rPr>
              <a:t>CustomBoxView</a:t>
            </a:r>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CustomBoxViewRenderer</a:t>
            </a:r>
            <a:r>
              <a:rPr lang="es-ES" sz="1400" dirty="0">
                <a:solidFill>
                  <a:schemeClr val="bg1"/>
                </a:solidFill>
                <a:latin typeface="Consolas" panose="020B0609020204030204" pitchFamily="49" charset="0"/>
                <a:cs typeface="Consolas" panose="020B0609020204030204" pitchFamily="49" charset="0"/>
              </a:rPr>
              <a:t>&gt;()   </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ConfigureServices</a:t>
            </a:r>
            <a:r>
              <a:rPr lang="es-ES" sz="1400" dirty="0">
                <a:solidFill>
                  <a:schemeClr val="bg1"/>
                </a:solidFill>
                <a:latin typeface="Consolas" panose="020B0609020204030204" pitchFamily="49" charset="0"/>
                <a:cs typeface="Consolas" panose="020B0609020204030204" pitchFamily="49" charset="0"/>
              </a:rPr>
              <a:t>(</a:t>
            </a:r>
            <a:r>
              <a:rPr lang="es-ES" sz="1400" dirty="0" err="1">
                <a:solidFill>
                  <a:schemeClr val="bg1"/>
                </a:solidFill>
                <a:latin typeface="Consolas" panose="020B0609020204030204" pitchFamily="49" charset="0"/>
                <a:cs typeface="Consolas" panose="020B0609020204030204" pitchFamily="49" charset="0"/>
              </a:rPr>
              <a:t>ConfigureExtraServices</a:t>
            </a:r>
            <a:r>
              <a:rPr lang="es-ES" sz="1400" dirty="0">
                <a:solidFill>
                  <a:schemeClr val="bg1"/>
                </a:solidFill>
                <a:latin typeface="Consolas" panose="020B0609020204030204" pitchFamily="49" charset="0"/>
                <a:cs typeface="Consolas" panose="020B0609020204030204" pitchFamily="49" charset="0"/>
              </a:rPr>
              <a:t>) </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Init</a:t>
            </a:r>
            <a:r>
              <a:rPr lang="es-ES" sz="1400" dirty="0">
                <a:solidFill>
                  <a:schemeClr val="bg1"/>
                </a:solidFill>
                <a:latin typeface="Consolas" panose="020B0609020204030204" pitchFamily="49" charset="0"/>
                <a:cs typeface="Consolas" panose="020B0609020204030204" pitchFamily="49" charset="0"/>
              </a:rPr>
              <a:t>&lt;</a:t>
            </a:r>
            <a:r>
              <a:rPr lang="es-ES" sz="1400" dirty="0" err="1">
                <a:solidFill>
                  <a:schemeClr val="bg1"/>
                </a:solidFill>
                <a:latin typeface="Consolas" panose="020B0609020204030204" pitchFamily="49" charset="0"/>
                <a:cs typeface="Consolas" panose="020B0609020204030204" pitchFamily="49" charset="0"/>
              </a:rPr>
              <a:t>MyApp</a:t>
            </a:r>
            <a:r>
              <a:rPr lang="es-ES" sz="1400" dirty="0">
                <a:solidFill>
                  <a:schemeClr val="bg1"/>
                </a:solidFill>
                <a:latin typeface="Consolas" panose="020B0609020204030204" pitchFamily="49" charset="0"/>
                <a:cs typeface="Consolas" panose="020B0609020204030204" pitchFamily="49" charset="0"/>
              </a:rPr>
              <a:t>&gt;(); </a:t>
            </a:r>
          </a:p>
          <a:p>
            <a:r>
              <a:rPr lang="es-ES" sz="1400" dirty="0">
                <a:solidFill>
                  <a:schemeClr val="bg1"/>
                </a:solidFill>
                <a:latin typeface="Consolas" panose="020B0609020204030204" pitchFamily="49" charset="0"/>
                <a:cs typeface="Consolas" panose="020B0609020204030204" pitchFamily="49" charset="0"/>
              </a:rPr>
              <a:t>    </a:t>
            </a:r>
          </a:p>
          <a:p>
            <a:r>
              <a:rPr lang="es-ES" sz="1400" dirty="0" err="1">
                <a:solidFill>
                  <a:schemeClr val="bg1"/>
                </a:solidFill>
                <a:latin typeface="Consolas" panose="020B0609020204030204" pitchFamily="49" charset="0"/>
                <a:cs typeface="Consolas" panose="020B0609020204030204" pitchFamily="49" charset="0"/>
              </a:rPr>
              <a:t>var</a:t>
            </a:r>
            <a:r>
              <a:rPr lang="es-ES" sz="1400" dirty="0">
                <a:solidFill>
                  <a:schemeClr val="bg1"/>
                </a:solidFill>
                <a:latin typeface="Consolas" panose="020B0609020204030204" pitchFamily="49" charset="0"/>
                <a:cs typeface="Consolas" panose="020B0609020204030204" pitchFamily="49" charset="0"/>
              </a:rPr>
              <a:t> page = </a:t>
            </a:r>
            <a:r>
              <a:rPr lang="es-ES" sz="1400" dirty="0" err="1">
                <a:solidFill>
                  <a:schemeClr val="bg1"/>
                </a:solidFill>
                <a:latin typeface="Consolas" panose="020B0609020204030204" pitchFamily="49" charset="0"/>
                <a:cs typeface="Consolas" panose="020B0609020204030204" pitchFamily="49" charset="0"/>
              </a:rPr>
              <a:t>app.GetStartup</a:t>
            </a:r>
            <a:r>
              <a:rPr lang="es-ES" sz="1400" dirty="0">
                <a:solidFill>
                  <a:schemeClr val="bg1"/>
                </a:solidFill>
                <a:latin typeface="Consolas" panose="020B0609020204030204" pitchFamily="49" charset="0"/>
                <a:cs typeface="Consolas" panose="020B0609020204030204" pitchFamily="49" charset="0"/>
              </a:rPr>
              <a:t>()</a:t>
            </a:r>
          </a:p>
        </p:txBody>
      </p:sp>
      <p:sp>
        <p:nvSpPr>
          <p:cNvPr id="8" name="Rectángulo 7">
            <a:extLst>
              <a:ext uri="{FF2B5EF4-FFF2-40B4-BE49-F238E27FC236}">
                <a16:creationId xmlns:a16="http://schemas.microsoft.com/office/drawing/2014/main" id="{3B5C5397-0B32-974D-BB44-66DCCA4C45FD}"/>
              </a:ext>
            </a:extLst>
          </p:cNvPr>
          <p:cNvSpPr/>
          <p:nvPr/>
        </p:nvSpPr>
        <p:spPr>
          <a:xfrm>
            <a:off x="698810" y="4753425"/>
            <a:ext cx="10907973" cy="1384995"/>
          </a:xfrm>
          <a:prstGeom prst="rect">
            <a:avLst/>
          </a:prstGeom>
          <a:solidFill>
            <a:schemeClr val="accent6">
              <a:lumMod val="50000"/>
            </a:schemeClr>
          </a:solidFill>
        </p:spPr>
        <p:txBody>
          <a:bodyPr wrap="square">
            <a:spAutoFit/>
          </a:bodyPr>
          <a:lstStyle/>
          <a:p>
            <a:r>
              <a:rPr lang="es-ES" sz="1400" dirty="0" err="1">
                <a:solidFill>
                  <a:schemeClr val="bg1"/>
                </a:solidFill>
                <a:latin typeface="Consolas" panose="020B0609020204030204" pitchFamily="49" charset="0"/>
                <a:cs typeface="Consolas" panose="020B0609020204030204" pitchFamily="49" charset="0"/>
              </a:rPr>
              <a:t>var</a:t>
            </a:r>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host,app</a:t>
            </a:r>
            <a:r>
              <a:rPr lang="es-ES" sz="1400" dirty="0">
                <a:solidFill>
                  <a:schemeClr val="bg1"/>
                </a:solidFill>
                <a:latin typeface="Consolas" panose="020B0609020204030204" pitchFamily="49" charset="0"/>
                <a:cs typeface="Consolas" panose="020B0609020204030204" pitchFamily="49" charset="0"/>
              </a:rPr>
              <a:t>) = </a:t>
            </a:r>
            <a:r>
              <a:rPr lang="es-ES" sz="1400" dirty="0" err="1">
                <a:solidFill>
                  <a:schemeClr val="bg1"/>
                </a:solidFill>
                <a:latin typeface="Consolas" panose="020B0609020204030204" pitchFamily="49" charset="0"/>
                <a:cs typeface="Consolas" panose="020B0609020204030204" pitchFamily="49" charset="0"/>
              </a:rPr>
              <a:t>App.CreateDefaultBuilder</a:t>
            </a:r>
            <a:r>
              <a:rPr lang="es-ES" sz="1400" dirty="0">
                <a:solidFill>
                  <a:schemeClr val="bg1"/>
                </a:solidFill>
                <a:latin typeface="Consolas" panose="020B0609020204030204" pitchFamily="49" charset="0"/>
                <a:cs typeface="Consolas" panose="020B0609020204030204" pitchFamily="49" charset="0"/>
              </a:rPr>
              <a:t>()</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ConfigureRenderers</a:t>
            </a:r>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options</a:t>
            </a:r>
            <a:r>
              <a:rPr lang="es-ES" sz="1400" dirty="0">
                <a:solidFill>
                  <a:schemeClr val="bg1"/>
                </a:solidFill>
                <a:latin typeface="Consolas" panose="020B0609020204030204" pitchFamily="49" charset="0"/>
                <a:cs typeface="Consolas" panose="020B0609020204030204" pitchFamily="49" charset="0"/>
              </a:rPr>
              <a:t> =&gt; </a:t>
            </a:r>
            <a:r>
              <a:rPr lang="es-ES" sz="1400" dirty="0" err="1">
                <a:solidFill>
                  <a:schemeClr val="bg1"/>
                </a:solidFill>
                <a:latin typeface="Consolas" panose="020B0609020204030204" pitchFamily="49" charset="0"/>
                <a:cs typeface="Consolas" panose="020B0609020204030204" pitchFamily="49" charset="0"/>
              </a:rPr>
              <a:t>options.ScanForRendererAttribute</a:t>
            </a:r>
            <a:r>
              <a:rPr lang="es-ES" sz="1400" dirty="0">
                <a:solidFill>
                  <a:schemeClr val="bg1"/>
                </a:solidFill>
                <a:latin typeface="Consolas" panose="020B0609020204030204" pitchFamily="49" charset="0"/>
                <a:cs typeface="Consolas" panose="020B0609020204030204" pitchFamily="49" charset="0"/>
              </a:rPr>
              <a:t> = true)         </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ConfigureServices</a:t>
            </a:r>
            <a:r>
              <a:rPr lang="es-ES" sz="1400" dirty="0">
                <a:solidFill>
                  <a:schemeClr val="bg1"/>
                </a:solidFill>
                <a:latin typeface="Consolas" panose="020B0609020204030204" pitchFamily="49" charset="0"/>
                <a:cs typeface="Consolas" panose="020B0609020204030204" pitchFamily="49" charset="0"/>
              </a:rPr>
              <a:t>(</a:t>
            </a:r>
            <a:r>
              <a:rPr lang="es-ES" sz="1400" dirty="0" err="1">
                <a:solidFill>
                  <a:schemeClr val="bg1"/>
                </a:solidFill>
                <a:latin typeface="Consolas" panose="020B0609020204030204" pitchFamily="49" charset="0"/>
                <a:cs typeface="Consolas" panose="020B0609020204030204" pitchFamily="49" charset="0"/>
              </a:rPr>
              <a:t>ConfigureExtraServices</a:t>
            </a:r>
            <a:r>
              <a:rPr lang="es-ES" sz="1400" dirty="0">
                <a:solidFill>
                  <a:schemeClr val="bg1"/>
                </a:solidFill>
                <a:latin typeface="Consolas" panose="020B0609020204030204" pitchFamily="49" charset="0"/>
                <a:cs typeface="Consolas" panose="020B0609020204030204" pitchFamily="49" charset="0"/>
              </a:rPr>
              <a:t>) </a:t>
            </a:r>
          </a:p>
          <a:p>
            <a:r>
              <a:rPr lang="es-ES" sz="1400" dirty="0">
                <a:solidFill>
                  <a:schemeClr val="bg1"/>
                </a:solidFill>
                <a:latin typeface="Consolas" panose="020B0609020204030204" pitchFamily="49" charset="0"/>
                <a:cs typeface="Consolas" panose="020B0609020204030204" pitchFamily="49" charset="0"/>
              </a:rPr>
              <a:t>    .</a:t>
            </a:r>
            <a:r>
              <a:rPr lang="es-ES" sz="1400" dirty="0" err="1">
                <a:solidFill>
                  <a:schemeClr val="bg1"/>
                </a:solidFill>
                <a:latin typeface="Consolas" panose="020B0609020204030204" pitchFamily="49" charset="0"/>
                <a:cs typeface="Consolas" panose="020B0609020204030204" pitchFamily="49" charset="0"/>
              </a:rPr>
              <a:t>Init</a:t>
            </a:r>
            <a:r>
              <a:rPr lang="es-ES" sz="1400" dirty="0">
                <a:solidFill>
                  <a:schemeClr val="bg1"/>
                </a:solidFill>
                <a:latin typeface="Consolas" panose="020B0609020204030204" pitchFamily="49" charset="0"/>
                <a:cs typeface="Consolas" panose="020B0609020204030204" pitchFamily="49" charset="0"/>
              </a:rPr>
              <a:t>&lt;</a:t>
            </a:r>
            <a:r>
              <a:rPr lang="es-ES" sz="1400" dirty="0" err="1">
                <a:solidFill>
                  <a:schemeClr val="bg1"/>
                </a:solidFill>
                <a:latin typeface="Consolas" panose="020B0609020204030204" pitchFamily="49" charset="0"/>
                <a:cs typeface="Consolas" panose="020B0609020204030204" pitchFamily="49" charset="0"/>
              </a:rPr>
              <a:t>MyApp</a:t>
            </a:r>
            <a:r>
              <a:rPr lang="es-ES" sz="1400" dirty="0">
                <a:solidFill>
                  <a:schemeClr val="bg1"/>
                </a:solidFill>
                <a:latin typeface="Consolas" panose="020B0609020204030204" pitchFamily="49" charset="0"/>
                <a:cs typeface="Consolas" panose="020B0609020204030204" pitchFamily="49" charset="0"/>
              </a:rPr>
              <a:t>&gt;(); </a:t>
            </a:r>
          </a:p>
          <a:p>
            <a:r>
              <a:rPr lang="es-ES" sz="1400" dirty="0">
                <a:solidFill>
                  <a:schemeClr val="bg1"/>
                </a:solidFill>
                <a:latin typeface="Consolas" panose="020B0609020204030204" pitchFamily="49" charset="0"/>
                <a:cs typeface="Consolas" panose="020B0609020204030204" pitchFamily="49" charset="0"/>
              </a:rPr>
              <a:t>    </a:t>
            </a:r>
          </a:p>
          <a:p>
            <a:r>
              <a:rPr lang="es-ES" sz="1400" dirty="0" err="1">
                <a:solidFill>
                  <a:schemeClr val="bg1"/>
                </a:solidFill>
                <a:latin typeface="Consolas" panose="020B0609020204030204" pitchFamily="49" charset="0"/>
                <a:cs typeface="Consolas" panose="020B0609020204030204" pitchFamily="49" charset="0"/>
              </a:rPr>
              <a:t>var</a:t>
            </a:r>
            <a:r>
              <a:rPr lang="es-ES" sz="1400" dirty="0">
                <a:solidFill>
                  <a:schemeClr val="bg1"/>
                </a:solidFill>
                <a:latin typeface="Consolas" panose="020B0609020204030204" pitchFamily="49" charset="0"/>
                <a:cs typeface="Consolas" panose="020B0609020204030204" pitchFamily="49" charset="0"/>
              </a:rPr>
              <a:t> page = </a:t>
            </a:r>
            <a:r>
              <a:rPr lang="es-ES" sz="1400" dirty="0" err="1">
                <a:solidFill>
                  <a:schemeClr val="bg1"/>
                </a:solidFill>
                <a:latin typeface="Consolas" panose="020B0609020204030204" pitchFamily="49" charset="0"/>
                <a:cs typeface="Consolas" panose="020B0609020204030204" pitchFamily="49" charset="0"/>
              </a:rPr>
              <a:t>app.GetStartup</a:t>
            </a:r>
            <a:r>
              <a:rPr lang="es-ES" sz="1400" dirty="0">
                <a:solidFill>
                  <a:schemeClr val="bg1"/>
                </a:solidFill>
                <a:latin typeface="Consolas" panose="020B0609020204030204" pitchFamily="49" charset="0"/>
                <a:cs typeface="Consolas" panose="020B0609020204030204" pitchFamily="49" charset="0"/>
              </a:rPr>
              <a:t>()</a:t>
            </a:r>
          </a:p>
        </p:txBody>
      </p:sp>
      <p:sp>
        <p:nvSpPr>
          <p:cNvPr id="10" name="Rectángulo 9">
            <a:extLst>
              <a:ext uri="{FF2B5EF4-FFF2-40B4-BE49-F238E27FC236}">
                <a16:creationId xmlns:a16="http://schemas.microsoft.com/office/drawing/2014/main" id="{0B09314E-98DB-CD43-A0A7-45CC5C85BBE8}"/>
              </a:ext>
            </a:extLst>
          </p:cNvPr>
          <p:cNvSpPr/>
          <p:nvPr/>
        </p:nvSpPr>
        <p:spPr bwMode="auto">
          <a:xfrm>
            <a:off x="0" y="0"/>
            <a:ext cx="12192000" cy="6858000"/>
          </a:xfrm>
          <a:prstGeom prst="rect">
            <a:avLst/>
          </a:prstGeom>
          <a:solidFill>
            <a:schemeClr val="tx1">
              <a:alpha val="5411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uadroTexto 11">
            <a:extLst>
              <a:ext uri="{FF2B5EF4-FFF2-40B4-BE49-F238E27FC236}">
                <a16:creationId xmlns:a16="http://schemas.microsoft.com/office/drawing/2014/main" id="{01EF0B45-0C97-154D-8EAA-25441D7385DB}"/>
              </a:ext>
            </a:extLst>
          </p:cNvPr>
          <p:cNvSpPr txBox="1"/>
          <p:nvPr/>
        </p:nvSpPr>
        <p:spPr>
          <a:xfrm>
            <a:off x="2476611" y="2971351"/>
            <a:ext cx="7238777" cy="1558760"/>
          </a:xfrm>
          <a:prstGeom prst="rect">
            <a:avLst/>
          </a:prstGeom>
          <a:solidFill>
            <a:srgbClr val="D83A01"/>
          </a:solidFill>
        </p:spPr>
        <p:txBody>
          <a:bodyPr wrap="none" lIns="0" tIns="0" rIns="0" bIns="0" rtlCol="0">
            <a:spAutoFit/>
          </a:bodyPr>
          <a:lstStyle/>
          <a:p>
            <a:pPr algn="ctr">
              <a:lnSpc>
                <a:spcPct val="150000"/>
              </a:lnSpc>
            </a:pPr>
            <a:r>
              <a:rPr lang="es-ES" sz="3600" dirty="0" err="1">
                <a:solidFill>
                  <a:srgbClr val="F2F2F2"/>
                </a:solidFill>
              </a:rPr>
              <a:t>The</a:t>
            </a:r>
            <a:r>
              <a:rPr lang="es-ES" sz="3600" dirty="0">
                <a:solidFill>
                  <a:srgbClr val="F2F2F2"/>
                </a:solidFill>
              </a:rPr>
              <a:t> </a:t>
            </a:r>
            <a:r>
              <a:rPr lang="es-ES" sz="3600" dirty="0" err="1">
                <a:solidFill>
                  <a:srgbClr val="F2F2F2"/>
                </a:solidFill>
              </a:rPr>
              <a:t>syntax</a:t>
            </a:r>
            <a:r>
              <a:rPr lang="es-ES" sz="3600" dirty="0">
                <a:solidFill>
                  <a:srgbClr val="F2F2F2"/>
                </a:solidFill>
              </a:rPr>
              <a:t> </a:t>
            </a:r>
            <a:r>
              <a:rPr lang="es-ES" sz="3600" dirty="0" err="1">
                <a:solidFill>
                  <a:srgbClr val="F2F2F2"/>
                </a:solidFill>
              </a:rPr>
              <a:t>is</a:t>
            </a:r>
            <a:r>
              <a:rPr lang="es-ES" sz="3600" dirty="0">
                <a:solidFill>
                  <a:srgbClr val="F2F2F2"/>
                </a:solidFill>
              </a:rPr>
              <a:t> </a:t>
            </a:r>
            <a:r>
              <a:rPr lang="es-ES" sz="3600" dirty="0" err="1">
                <a:solidFill>
                  <a:srgbClr val="F2F2F2"/>
                </a:solidFill>
              </a:rPr>
              <a:t>not</a:t>
            </a:r>
            <a:r>
              <a:rPr lang="es-ES" sz="3600" dirty="0">
                <a:solidFill>
                  <a:srgbClr val="F2F2F2"/>
                </a:solidFill>
              </a:rPr>
              <a:t> </a:t>
            </a:r>
            <a:r>
              <a:rPr lang="es-ES" sz="3600" dirty="0" err="1">
                <a:solidFill>
                  <a:srgbClr val="F2F2F2"/>
                </a:solidFill>
              </a:rPr>
              <a:t>yet</a:t>
            </a:r>
            <a:r>
              <a:rPr lang="es-ES" sz="3600" dirty="0">
                <a:solidFill>
                  <a:srgbClr val="F2F2F2"/>
                </a:solidFill>
              </a:rPr>
              <a:t> </a:t>
            </a:r>
            <a:r>
              <a:rPr lang="es-ES" sz="3600" dirty="0" err="1">
                <a:solidFill>
                  <a:srgbClr val="F2F2F2"/>
                </a:solidFill>
              </a:rPr>
              <a:t>closed</a:t>
            </a:r>
            <a:r>
              <a:rPr lang="es-ES" sz="3600" dirty="0">
                <a:solidFill>
                  <a:srgbClr val="F2F2F2"/>
                </a:solidFill>
              </a:rPr>
              <a:t>, </a:t>
            </a:r>
          </a:p>
          <a:p>
            <a:pPr algn="ctr">
              <a:lnSpc>
                <a:spcPct val="150000"/>
              </a:lnSpc>
            </a:pPr>
            <a:r>
              <a:rPr lang="es-ES" sz="3600" dirty="0">
                <a:solidFill>
                  <a:srgbClr val="F2F2F2"/>
                </a:solidFill>
              </a:rPr>
              <a:t>and </a:t>
            </a:r>
            <a:r>
              <a:rPr lang="es-ES" sz="3600" dirty="0" err="1">
                <a:solidFill>
                  <a:srgbClr val="F2F2F2"/>
                </a:solidFill>
              </a:rPr>
              <a:t>this</a:t>
            </a:r>
            <a:r>
              <a:rPr lang="es-ES" sz="3600" dirty="0">
                <a:solidFill>
                  <a:srgbClr val="F2F2F2"/>
                </a:solidFill>
              </a:rPr>
              <a:t> </a:t>
            </a:r>
            <a:r>
              <a:rPr lang="es-ES" sz="3600" dirty="0" err="1">
                <a:solidFill>
                  <a:srgbClr val="F2F2F2"/>
                </a:solidFill>
              </a:rPr>
              <a:t>slide</a:t>
            </a:r>
            <a:r>
              <a:rPr lang="es-ES" sz="3600" dirty="0">
                <a:solidFill>
                  <a:srgbClr val="F2F2F2"/>
                </a:solidFill>
              </a:rPr>
              <a:t> </a:t>
            </a:r>
            <a:r>
              <a:rPr lang="es-ES" sz="3600" dirty="0" err="1">
                <a:solidFill>
                  <a:srgbClr val="F2F2F2"/>
                </a:solidFill>
              </a:rPr>
              <a:t>content</a:t>
            </a:r>
            <a:r>
              <a:rPr lang="es-ES" sz="3600" dirty="0">
                <a:solidFill>
                  <a:srgbClr val="F2F2F2"/>
                </a:solidFill>
              </a:rPr>
              <a:t> </a:t>
            </a:r>
            <a:r>
              <a:rPr lang="es-ES" sz="3600" dirty="0" err="1">
                <a:solidFill>
                  <a:srgbClr val="F2F2F2"/>
                </a:solidFill>
              </a:rPr>
              <a:t>could</a:t>
            </a:r>
            <a:r>
              <a:rPr lang="es-ES" sz="3600" dirty="0">
                <a:solidFill>
                  <a:srgbClr val="F2F2F2"/>
                </a:solidFill>
              </a:rPr>
              <a:t> </a:t>
            </a:r>
            <a:r>
              <a:rPr lang="es-ES" sz="3600" dirty="0" err="1">
                <a:solidFill>
                  <a:srgbClr val="F2F2F2"/>
                </a:solidFill>
              </a:rPr>
              <a:t>change</a:t>
            </a:r>
            <a:endParaRPr lang="es-ES" sz="3600" dirty="0">
              <a:solidFill>
                <a:srgbClr val="F2F2F2"/>
              </a:solidFill>
            </a:endParaRPr>
          </a:p>
        </p:txBody>
      </p:sp>
    </p:spTree>
    <p:extLst>
      <p:ext uri="{BB962C8B-B14F-4D97-AF65-F5344CB8AC3E}">
        <p14:creationId xmlns:p14="http://schemas.microsoft.com/office/powerpoint/2010/main" val="2900682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Using “old” Renderers in .NET MAUI</a:t>
            </a:r>
          </a:p>
        </p:txBody>
      </p:sp>
      <p:sp>
        <p:nvSpPr>
          <p:cNvPr id="5" name="TextBox 7">
            <a:extLst>
              <a:ext uri="{FF2B5EF4-FFF2-40B4-BE49-F238E27FC236}">
                <a16:creationId xmlns:a16="http://schemas.microsoft.com/office/drawing/2014/main" id="{D1D048A4-8EF0-1746-8963-DEB6899E155B}"/>
              </a:ext>
            </a:extLst>
          </p:cNvPr>
          <p:cNvSpPr txBox="1"/>
          <p:nvPr/>
        </p:nvSpPr>
        <p:spPr>
          <a:xfrm>
            <a:off x="469987" y="1371911"/>
            <a:ext cx="7536589" cy="4678204"/>
          </a:xfrm>
          <a:prstGeom prst="rect">
            <a:avLst/>
          </a:prstGeom>
          <a:noFill/>
        </p:spPr>
        <p:txBody>
          <a:bodyPr wrap="square">
            <a:spAutoFit/>
          </a:bodyPr>
          <a:lstStyle/>
          <a:p>
            <a:r>
              <a:rPr lang="es-ES" sz="2000" dirty="0" err="1"/>
              <a:t>You</a:t>
            </a:r>
            <a:r>
              <a:rPr lang="es-ES" sz="2000" dirty="0"/>
              <a:t> can </a:t>
            </a:r>
            <a:r>
              <a:rPr lang="es-ES" sz="2000" dirty="0" err="1"/>
              <a:t>choose</a:t>
            </a:r>
            <a:r>
              <a:rPr lang="es-ES" sz="2000" dirty="0"/>
              <a:t> </a:t>
            </a:r>
            <a:r>
              <a:rPr lang="es-ES" sz="2000" dirty="0" err="1"/>
              <a:t>which</a:t>
            </a:r>
            <a:r>
              <a:rPr lang="es-ES" sz="2000" dirty="0"/>
              <a:t> </a:t>
            </a:r>
            <a:r>
              <a:rPr lang="es-ES" sz="2000" dirty="0" err="1"/>
              <a:t>is</a:t>
            </a:r>
            <a:r>
              <a:rPr lang="es-ES" sz="2000" dirty="0"/>
              <a:t> </a:t>
            </a:r>
            <a:r>
              <a:rPr lang="es-ES" sz="2000" dirty="0" err="1"/>
              <a:t>best</a:t>
            </a:r>
            <a:r>
              <a:rPr lang="es-ES" sz="2000" dirty="0"/>
              <a:t> </a:t>
            </a:r>
            <a:r>
              <a:rPr lang="es-ES" sz="2000" dirty="0" err="1"/>
              <a:t>for</a:t>
            </a:r>
            <a:r>
              <a:rPr lang="es-ES" sz="2000" dirty="0"/>
              <a:t> </a:t>
            </a:r>
            <a:r>
              <a:rPr lang="es-ES" sz="2000" dirty="0" err="1"/>
              <a:t>you</a:t>
            </a:r>
            <a:r>
              <a:rPr lang="es-ES" sz="2000" dirty="0"/>
              <a:t> in </a:t>
            </a:r>
            <a:r>
              <a:rPr lang="es-ES" sz="2000" dirty="0" err="1"/>
              <a:t>each</a:t>
            </a:r>
            <a:r>
              <a:rPr lang="es-ES" sz="2000" dirty="0"/>
              <a:t> case, </a:t>
            </a:r>
            <a:r>
              <a:rPr lang="es-ES" sz="2000" dirty="0" err="1"/>
              <a:t>but</a:t>
            </a:r>
            <a:r>
              <a:rPr lang="es-ES" sz="2000" dirty="0"/>
              <a:t> </a:t>
            </a:r>
            <a:r>
              <a:rPr lang="es-ES" sz="2000" dirty="0" err="1"/>
              <a:t>have</a:t>
            </a:r>
            <a:r>
              <a:rPr lang="es-ES" sz="2000" dirty="0"/>
              <a:t> in </a:t>
            </a:r>
            <a:r>
              <a:rPr lang="es-ES" sz="2000" dirty="0" err="1"/>
              <a:t>mind</a:t>
            </a:r>
            <a:r>
              <a:rPr lang="es-ES" sz="2000" dirty="0"/>
              <a:t>:</a:t>
            </a:r>
          </a:p>
          <a:p>
            <a:endParaRPr lang="es-ES" sz="2000" dirty="0"/>
          </a:p>
          <a:p>
            <a:r>
              <a:rPr lang="es-ES" sz="2000" dirty="0" err="1"/>
              <a:t>Using</a:t>
            </a:r>
            <a:r>
              <a:rPr lang="es-ES" sz="2000" dirty="0"/>
              <a:t> </a:t>
            </a:r>
            <a:r>
              <a:rPr lang="es-ES" sz="2000" b="1" dirty="0" err="1"/>
              <a:t>Handlers</a:t>
            </a:r>
            <a:endParaRPr lang="es-ES" sz="2000" b="1" dirty="0"/>
          </a:p>
          <a:p>
            <a:pPr marL="285750" indent="-285750">
              <a:buFont typeface="Arial" panose="020B0604020202020204" pitchFamily="34" charset="0"/>
              <a:buChar char="•"/>
            </a:pPr>
            <a:r>
              <a:rPr lang="es-ES" sz="2000" dirty="0" err="1"/>
              <a:t>Require</a:t>
            </a:r>
            <a:r>
              <a:rPr lang="es-ES" sz="2000" dirty="0"/>
              <a:t> </a:t>
            </a:r>
            <a:r>
              <a:rPr lang="es-ES" sz="2000" i="1" dirty="0"/>
              <a:t>"</a:t>
            </a:r>
            <a:r>
              <a:rPr lang="es-ES" sz="2000" i="1" dirty="0" err="1"/>
              <a:t>some</a:t>
            </a:r>
            <a:r>
              <a:rPr lang="es-ES" sz="2000" i="1" dirty="0"/>
              <a:t> time" </a:t>
            </a:r>
            <a:r>
              <a:rPr lang="es-ES" sz="2000" dirty="0" err="1"/>
              <a:t>for</a:t>
            </a:r>
            <a:r>
              <a:rPr lang="es-ES" sz="2000" dirty="0"/>
              <a:t> </a:t>
            </a:r>
            <a:r>
              <a:rPr lang="es-ES" sz="2000" dirty="0" err="1"/>
              <a:t>code</a:t>
            </a:r>
            <a:r>
              <a:rPr lang="es-ES" sz="2000" dirty="0"/>
              <a:t> conversión.</a:t>
            </a:r>
          </a:p>
          <a:p>
            <a:pPr marL="285750" indent="-285750">
              <a:buFont typeface="Arial" panose="020B0604020202020204" pitchFamily="34" charset="0"/>
              <a:buChar char="•"/>
            </a:pPr>
            <a:r>
              <a:rPr lang="es-ES" sz="2000" dirty="0" err="1"/>
              <a:t>Every</a:t>
            </a:r>
            <a:r>
              <a:rPr lang="es-ES" sz="2000" dirty="0"/>
              <a:t> </a:t>
            </a:r>
            <a:r>
              <a:rPr lang="es-ES" sz="2000" dirty="0" err="1"/>
              <a:t>Handler</a:t>
            </a:r>
            <a:r>
              <a:rPr lang="es-ES" sz="2000" dirty="0"/>
              <a:t> </a:t>
            </a:r>
            <a:r>
              <a:rPr lang="es-ES" sz="2000" dirty="0" err="1"/>
              <a:t>is</a:t>
            </a:r>
            <a:r>
              <a:rPr lang="es-ES" sz="2000" dirty="0"/>
              <a:t> </a:t>
            </a:r>
            <a:r>
              <a:rPr lang="es-ES" sz="2000" dirty="0" err="1"/>
              <a:t>equivalent</a:t>
            </a:r>
            <a:r>
              <a:rPr lang="es-ES" sz="2000" dirty="0"/>
              <a:t> to a </a:t>
            </a:r>
            <a:r>
              <a:rPr lang="es-ES" sz="2000" dirty="0" err="1"/>
              <a:t>Fast</a:t>
            </a:r>
            <a:r>
              <a:rPr lang="es-ES" sz="2000" dirty="0"/>
              <a:t> </a:t>
            </a:r>
            <a:r>
              <a:rPr lang="es-ES" sz="2000" dirty="0" err="1"/>
              <a:t>Renderer</a:t>
            </a:r>
            <a:r>
              <a:rPr lang="es-ES" sz="2000" dirty="0"/>
              <a:t> in </a:t>
            </a:r>
            <a:r>
              <a:rPr lang="es-ES" sz="2000" dirty="0" err="1"/>
              <a:t>addition</a:t>
            </a:r>
            <a:r>
              <a:rPr lang="es-ES" sz="2000" dirty="0"/>
              <a:t> to </a:t>
            </a:r>
            <a:r>
              <a:rPr lang="es-ES" sz="2000" dirty="0" err="1"/>
              <a:t>being</a:t>
            </a:r>
            <a:r>
              <a:rPr lang="es-ES" sz="2000" dirty="0"/>
              <a:t> </a:t>
            </a:r>
            <a:r>
              <a:rPr lang="es-ES" sz="2000" dirty="0" err="1"/>
              <a:t>managed</a:t>
            </a:r>
            <a:r>
              <a:rPr lang="es-ES" sz="2000" dirty="0"/>
              <a:t> </a:t>
            </a:r>
            <a:r>
              <a:rPr lang="es-ES" sz="2000" dirty="0" err="1"/>
              <a:t>differently</a:t>
            </a:r>
            <a:r>
              <a:rPr lang="es-ES" sz="2000" dirty="0"/>
              <a:t> </a:t>
            </a:r>
            <a:r>
              <a:rPr lang="es-ES" sz="2000" dirty="0" err="1"/>
              <a:t>by</a:t>
            </a:r>
            <a:r>
              <a:rPr lang="es-ES" sz="2000" dirty="0"/>
              <a:t> </a:t>
            </a:r>
            <a:r>
              <a:rPr lang="es-ES" sz="2000" dirty="0" err="1"/>
              <a:t>Layouts</a:t>
            </a:r>
            <a:r>
              <a:rPr lang="es-ES" sz="2000" dirty="0"/>
              <a:t> </a:t>
            </a:r>
            <a:r>
              <a:rPr lang="es-ES" sz="2000" dirty="0" err="1"/>
              <a:t>having</a:t>
            </a:r>
            <a:r>
              <a:rPr lang="es-ES" sz="2000" dirty="0"/>
              <a:t> a </a:t>
            </a:r>
            <a:r>
              <a:rPr lang="es-ES" sz="2000" dirty="0" err="1"/>
              <a:t>better</a:t>
            </a:r>
            <a:r>
              <a:rPr lang="es-ES" sz="2000" dirty="0"/>
              <a:t> performance.</a:t>
            </a:r>
          </a:p>
          <a:p>
            <a:pPr marL="285750" indent="-285750">
              <a:buFont typeface="Arial" panose="020B0604020202020204" pitchFamily="34" charset="0"/>
              <a:buChar char="•"/>
            </a:pPr>
            <a:r>
              <a:rPr lang="es-ES" sz="2000" dirty="0" err="1"/>
              <a:t>Allow</a:t>
            </a:r>
            <a:r>
              <a:rPr lang="es-ES" sz="2000" dirty="0"/>
              <a:t> more </a:t>
            </a:r>
            <a:r>
              <a:rPr lang="es-ES" sz="2000" dirty="0" err="1"/>
              <a:t>extensibility</a:t>
            </a:r>
            <a:r>
              <a:rPr lang="es-ES" sz="2000" dirty="0"/>
              <a:t> </a:t>
            </a:r>
            <a:r>
              <a:rPr lang="es-ES" sz="2000" dirty="0" err="1"/>
              <a:t>options</a:t>
            </a:r>
            <a:r>
              <a:rPr lang="es-ES" sz="2000" dirty="0"/>
              <a:t>.</a:t>
            </a:r>
          </a:p>
          <a:p>
            <a:pPr marL="285750" indent="-285750">
              <a:buFont typeface="Arial" panose="020B0604020202020204" pitchFamily="34" charset="0"/>
              <a:buChar char="•"/>
            </a:pPr>
            <a:endParaRPr lang="es-ES" sz="2000" dirty="0"/>
          </a:p>
          <a:p>
            <a:r>
              <a:rPr lang="es-ES" sz="2000" dirty="0" err="1"/>
              <a:t>Using</a:t>
            </a:r>
            <a:r>
              <a:rPr lang="es-ES" sz="2000" dirty="0"/>
              <a:t> </a:t>
            </a:r>
            <a:r>
              <a:rPr lang="es-ES" sz="2000" b="1" dirty="0" err="1"/>
              <a:t>Renderers</a:t>
            </a:r>
            <a:endParaRPr lang="es-ES" sz="2000" b="1" dirty="0"/>
          </a:p>
          <a:p>
            <a:pPr marL="285750" indent="-285750">
              <a:buFont typeface="Arial" panose="020B0604020202020204" pitchFamily="34" charset="0"/>
              <a:buChar char="•"/>
            </a:pPr>
            <a:r>
              <a:rPr lang="es-ES" sz="2000" dirty="0" err="1"/>
              <a:t>It</a:t>
            </a:r>
            <a:r>
              <a:rPr lang="es-ES" sz="2000" dirty="0"/>
              <a:t> </a:t>
            </a:r>
            <a:r>
              <a:rPr lang="es-ES" sz="2000" dirty="0" err="1"/>
              <a:t>does</a:t>
            </a:r>
            <a:r>
              <a:rPr lang="es-ES" sz="2000" dirty="0"/>
              <a:t> </a:t>
            </a:r>
            <a:r>
              <a:rPr lang="es-ES" sz="2000" dirty="0" err="1"/>
              <a:t>not</a:t>
            </a:r>
            <a:r>
              <a:rPr lang="es-ES" sz="2000" dirty="0"/>
              <a:t> </a:t>
            </a:r>
            <a:r>
              <a:rPr lang="es-ES" sz="2000" dirty="0" err="1"/>
              <a:t>require</a:t>
            </a:r>
            <a:r>
              <a:rPr lang="es-ES" sz="2000" dirty="0"/>
              <a:t> </a:t>
            </a:r>
            <a:r>
              <a:rPr lang="es-ES" sz="2000" dirty="0" err="1"/>
              <a:t>changes</a:t>
            </a:r>
            <a:r>
              <a:rPr lang="es-ES" sz="2000" dirty="0"/>
              <a:t>.</a:t>
            </a:r>
          </a:p>
          <a:p>
            <a:pPr marL="285750" indent="-285750">
              <a:buFont typeface="Arial" panose="020B0604020202020204" pitchFamily="34" charset="0"/>
              <a:buChar char="•"/>
            </a:pPr>
            <a:r>
              <a:rPr lang="es-ES" sz="2000" dirty="0" err="1"/>
              <a:t>You</a:t>
            </a:r>
            <a:r>
              <a:rPr lang="es-ES" sz="2000" dirty="0"/>
              <a:t> </a:t>
            </a:r>
            <a:r>
              <a:rPr lang="es-ES" sz="2000" dirty="0" err="1"/>
              <a:t>don't</a:t>
            </a:r>
            <a:r>
              <a:rPr lang="es-ES" sz="2000" dirty="0"/>
              <a:t> </a:t>
            </a:r>
            <a:r>
              <a:rPr lang="es-ES" sz="2000" dirty="0" err="1"/>
              <a:t>take</a:t>
            </a:r>
            <a:r>
              <a:rPr lang="es-ES" sz="2000" dirty="0"/>
              <a:t> </a:t>
            </a:r>
            <a:r>
              <a:rPr lang="es-ES" sz="2000" dirty="0" err="1"/>
              <a:t>advantage</a:t>
            </a:r>
            <a:r>
              <a:rPr lang="es-ES" sz="2000" dirty="0"/>
              <a:t> of </a:t>
            </a:r>
            <a:r>
              <a:rPr lang="es-ES" sz="2000" dirty="0" err="1"/>
              <a:t>any</a:t>
            </a:r>
            <a:r>
              <a:rPr lang="es-ES" sz="2000" dirty="0"/>
              <a:t> of </a:t>
            </a:r>
            <a:r>
              <a:rPr lang="es-ES" sz="2000" dirty="0" err="1"/>
              <a:t>the</a:t>
            </a:r>
            <a:r>
              <a:rPr lang="es-ES" sz="2000" dirty="0"/>
              <a:t> </a:t>
            </a:r>
            <a:r>
              <a:rPr lang="es-ES" sz="2000" dirty="0" err="1"/>
              <a:t>handlers</a:t>
            </a:r>
            <a:r>
              <a:rPr lang="es-ES" sz="2000" dirty="0"/>
              <a:t> </a:t>
            </a:r>
            <a:r>
              <a:rPr lang="es-ES" sz="2000" dirty="0" err="1"/>
              <a:t>improvements</a:t>
            </a:r>
            <a:r>
              <a:rPr lang="es-ES" sz="2000" dirty="0"/>
              <a:t> (performance, </a:t>
            </a:r>
            <a:r>
              <a:rPr lang="es-ES" sz="2000" dirty="0" err="1"/>
              <a:t>extensibility</a:t>
            </a:r>
            <a:r>
              <a:rPr lang="es-ES" sz="2000" dirty="0"/>
              <a:t>, etc.)</a:t>
            </a:r>
          </a:p>
          <a:p>
            <a:endParaRPr lang="en-US" sz="1800" b="1" dirty="0"/>
          </a:p>
        </p:txBody>
      </p:sp>
      <p:pic>
        <p:nvPicPr>
          <p:cNvPr id="9" name="Imagen 8" descr=".NET MAUI">
            <a:extLst>
              <a:ext uri="{FF2B5EF4-FFF2-40B4-BE49-F238E27FC236}">
                <a16:creationId xmlns:a16="http://schemas.microsoft.com/office/drawing/2014/main" id="{D10CEC4D-2FD4-7A41-A3D6-8D1D7F8332A7}"/>
              </a:ext>
            </a:extLst>
          </p:cNvPr>
          <p:cNvPicPr>
            <a:picLocks noChangeAspect="1"/>
          </p:cNvPicPr>
          <p:nvPr/>
        </p:nvPicPr>
        <p:blipFill>
          <a:blip r:embed="rId2"/>
          <a:stretch>
            <a:fillRect/>
          </a:stretch>
        </p:blipFill>
        <p:spPr>
          <a:xfrm>
            <a:off x="10475176" y="1622812"/>
            <a:ext cx="1485900" cy="2616200"/>
          </a:xfrm>
          <a:prstGeom prst="rect">
            <a:avLst/>
          </a:prstGeom>
        </p:spPr>
      </p:pic>
      <p:pic>
        <p:nvPicPr>
          <p:cNvPr id="11" name="Imagen 10" descr="Xamarin.Forms&#10;">
            <a:extLst>
              <a:ext uri="{FF2B5EF4-FFF2-40B4-BE49-F238E27FC236}">
                <a16:creationId xmlns:a16="http://schemas.microsoft.com/office/drawing/2014/main" id="{435C0F0C-B518-AE47-8738-6748898F63E1}"/>
              </a:ext>
            </a:extLst>
          </p:cNvPr>
          <p:cNvPicPr>
            <a:picLocks noChangeAspect="1"/>
          </p:cNvPicPr>
          <p:nvPr/>
        </p:nvPicPr>
        <p:blipFill>
          <a:blip r:embed="rId3"/>
          <a:stretch>
            <a:fillRect/>
          </a:stretch>
        </p:blipFill>
        <p:spPr>
          <a:xfrm>
            <a:off x="8854533" y="1622812"/>
            <a:ext cx="1485900" cy="2616200"/>
          </a:xfrm>
          <a:prstGeom prst="rect">
            <a:avLst/>
          </a:prstGeom>
        </p:spPr>
      </p:pic>
      <p:sp>
        <p:nvSpPr>
          <p:cNvPr id="12" name="CuadroTexto 11">
            <a:extLst>
              <a:ext uri="{FF2B5EF4-FFF2-40B4-BE49-F238E27FC236}">
                <a16:creationId xmlns:a16="http://schemas.microsoft.com/office/drawing/2014/main" id="{5EEFC097-8EBA-6E4E-9ECE-452F958B791C}"/>
              </a:ext>
            </a:extLst>
          </p:cNvPr>
          <p:cNvSpPr txBox="1"/>
          <p:nvPr/>
        </p:nvSpPr>
        <p:spPr>
          <a:xfrm>
            <a:off x="9634654" y="4676078"/>
            <a:ext cx="65" cy="307777"/>
          </a:xfrm>
          <a:prstGeom prst="rect">
            <a:avLst/>
          </a:prstGeom>
          <a:noFill/>
        </p:spPr>
        <p:txBody>
          <a:bodyPr wrap="none" lIns="0" tIns="0" rIns="0" bIns="0" rtlCol="0">
            <a:spAutoFit/>
          </a:bodyPr>
          <a:lstStyle/>
          <a:p>
            <a:pPr algn="l"/>
            <a:endParaRPr lang="es-ES" sz="2000" dirty="0" err="1">
              <a:gradFill>
                <a:gsLst>
                  <a:gs pos="2917">
                    <a:schemeClr val="tx1"/>
                  </a:gs>
                  <a:gs pos="30000">
                    <a:schemeClr val="tx1"/>
                  </a:gs>
                </a:gsLst>
                <a:lin ang="5400000" scaled="0"/>
              </a:gradFill>
            </a:endParaRPr>
          </a:p>
        </p:txBody>
      </p:sp>
      <p:sp>
        <p:nvSpPr>
          <p:cNvPr id="13" name="CuadroTexto 12">
            <a:extLst>
              <a:ext uri="{FF2B5EF4-FFF2-40B4-BE49-F238E27FC236}">
                <a16:creationId xmlns:a16="http://schemas.microsoft.com/office/drawing/2014/main" id="{A037CBCE-007B-0345-8023-69942736DDEF}"/>
              </a:ext>
            </a:extLst>
          </p:cNvPr>
          <p:cNvSpPr txBox="1"/>
          <p:nvPr/>
        </p:nvSpPr>
        <p:spPr>
          <a:xfrm>
            <a:off x="9134215" y="4288267"/>
            <a:ext cx="926536" cy="169277"/>
          </a:xfrm>
          <a:prstGeom prst="rect">
            <a:avLst/>
          </a:prstGeom>
          <a:noFill/>
        </p:spPr>
        <p:txBody>
          <a:bodyPr wrap="none" lIns="0" tIns="0" rIns="0" bIns="0" rtlCol="0">
            <a:spAutoFit/>
          </a:bodyPr>
          <a:lstStyle/>
          <a:p>
            <a:pPr algn="l"/>
            <a:r>
              <a:rPr lang="es-ES" sz="1100" dirty="0" err="1">
                <a:gradFill>
                  <a:gsLst>
                    <a:gs pos="2917">
                      <a:schemeClr val="tx1"/>
                    </a:gs>
                    <a:gs pos="30000">
                      <a:schemeClr val="tx1"/>
                    </a:gs>
                  </a:gsLst>
                  <a:lin ang="5400000" scaled="0"/>
                </a:gradFill>
              </a:rPr>
              <a:t>Xamarin.Forms</a:t>
            </a:r>
            <a:endParaRPr lang="es-ES" sz="1100" dirty="0">
              <a:gradFill>
                <a:gsLst>
                  <a:gs pos="2917">
                    <a:schemeClr val="tx1"/>
                  </a:gs>
                  <a:gs pos="30000">
                    <a:schemeClr val="tx1"/>
                  </a:gs>
                </a:gsLst>
                <a:lin ang="5400000" scaled="0"/>
              </a:gradFill>
            </a:endParaRPr>
          </a:p>
        </p:txBody>
      </p:sp>
      <p:sp>
        <p:nvSpPr>
          <p:cNvPr id="15" name="CuadroTexto 14">
            <a:extLst>
              <a:ext uri="{FF2B5EF4-FFF2-40B4-BE49-F238E27FC236}">
                <a16:creationId xmlns:a16="http://schemas.microsoft.com/office/drawing/2014/main" id="{D8CC566D-8D60-6240-BCAA-594411F9B98C}"/>
              </a:ext>
            </a:extLst>
          </p:cNvPr>
          <p:cNvSpPr txBox="1"/>
          <p:nvPr/>
        </p:nvSpPr>
        <p:spPr>
          <a:xfrm>
            <a:off x="10935124" y="4288266"/>
            <a:ext cx="671659" cy="169277"/>
          </a:xfrm>
          <a:prstGeom prst="rect">
            <a:avLst/>
          </a:prstGeom>
          <a:noFill/>
        </p:spPr>
        <p:txBody>
          <a:bodyPr wrap="none" lIns="0" tIns="0" rIns="0" bIns="0" rtlCol="0">
            <a:spAutoFit/>
          </a:bodyPr>
          <a:lstStyle/>
          <a:p>
            <a:pPr algn="l"/>
            <a:r>
              <a:rPr lang="es-ES" sz="1100" dirty="0">
                <a:gradFill>
                  <a:gsLst>
                    <a:gs pos="2917">
                      <a:schemeClr val="tx1"/>
                    </a:gs>
                    <a:gs pos="30000">
                      <a:schemeClr val="tx1"/>
                    </a:gs>
                  </a:gsLst>
                  <a:lin ang="5400000" scaled="0"/>
                </a:gradFill>
              </a:rPr>
              <a:t>.NET MAUI</a:t>
            </a:r>
          </a:p>
        </p:txBody>
      </p:sp>
    </p:spTree>
    <p:extLst>
      <p:ext uri="{BB962C8B-B14F-4D97-AF65-F5344CB8AC3E}">
        <p14:creationId xmlns:p14="http://schemas.microsoft.com/office/powerpoint/2010/main" val="1093341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896044" y="2447747"/>
            <a:ext cx="6471195" cy="2215991"/>
          </a:xfrm>
        </p:spPr>
        <p:txBody>
          <a:bodyPr/>
          <a:lstStyle/>
          <a:p>
            <a:r>
              <a:rPr lang="en-US" sz="4800" dirty="0">
                <a:solidFill>
                  <a:schemeClr val="tx1"/>
                </a:solidFill>
                <a:cs typeface="Segoe UI Semibold"/>
              </a:rPr>
              <a:t>Mixing renderers and handlers in the same .NET MAUI App</a:t>
            </a:r>
            <a:endParaRPr lang="en-US" sz="4800" dirty="0">
              <a:solidFill>
                <a:schemeClr val="tx1"/>
              </a:solidFill>
              <a:cs typeface="Segoe UI"/>
            </a:endParaRPr>
          </a:p>
        </p:txBody>
      </p:sp>
      <p:pic>
        <p:nvPicPr>
          <p:cNvPr id="5" name="Graphic 5">
            <a:extLst>
              <a:ext uri="{FF2B5EF4-FFF2-40B4-BE49-F238E27FC236}">
                <a16:creationId xmlns:a16="http://schemas.microsoft.com/office/drawing/2014/main" id="{552FBB34-8968-BF49-8CEC-0DF422ADDE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968341" y="2680717"/>
            <a:ext cx="3591869" cy="3605172"/>
          </a:xfrm>
          <a:prstGeom prst="rect">
            <a:avLst/>
          </a:prstGeom>
        </p:spPr>
      </p:pic>
    </p:spTree>
    <p:extLst>
      <p:ext uri="{BB962C8B-B14F-4D97-AF65-F5344CB8AC3E}">
        <p14:creationId xmlns:p14="http://schemas.microsoft.com/office/powerpoint/2010/main" val="29540142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Is .NET MAUI all about the Handlers?</a:t>
            </a:r>
          </a:p>
        </p:txBody>
      </p:sp>
      <p:sp>
        <p:nvSpPr>
          <p:cNvPr id="5" name="TextBox 7">
            <a:extLst>
              <a:ext uri="{FF2B5EF4-FFF2-40B4-BE49-F238E27FC236}">
                <a16:creationId xmlns:a16="http://schemas.microsoft.com/office/drawing/2014/main" id="{D1D048A4-8EF0-1746-8963-DEB6899E155B}"/>
              </a:ext>
            </a:extLst>
          </p:cNvPr>
          <p:cNvSpPr txBox="1"/>
          <p:nvPr/>
        </p:nvSpPr>
        <p:spPr>
          <a:xfrm>
            <a:off x="588263" y="1381703"/>
            <a:ext cx="11136796" cy="4308872"/>
          </a:xfrm>
          <a:prstGeom prst="rect">
            <a:avLst/>
          </a:prstGeom>
          <a:noFill/>
        </p:spPr>
        <p:txBody>
          <a:bodyPr wrap="square">
            <a:spAutoFit/>
          </a:bodyPr>
          <a:lstStyle/>
          <a:p>
            <a:pPr marL="342900" indent="-342900">
              <a:buFont typeface="Arial" panose="020B0604020202020204" pitchFamily="34" charset="0"/>
              <a:buChar char="•"/>
            </a:pPr>
            <a:r>
              <a:rPr lang="es-ES" sz="3200" dirty="0" err="1"/>
              <a:t>Simplifying</a:t>
            </a:r>
            <a:r>
              <a:rPr lang="es-ES" sz="3200" dirty="0"/>
              <a:t> </a:t>
            </a:r>
            <a:r>
              <a:rPr lang="es-ES" sz="3200" dirty="0" err="1"/>
              <a:t>everything</a:t>
            </a:r>
            <a:r>
              <a:rPr lang="es-ES" sz="3200" dirty="0"/>
              <a:t>.</a:t>
            </a:r>
          </a:p>
          <a:p>
            <a:pPr marL="342900" indent="-342900">
              <a:buFont typeface="Arial" panose="020B0604020202020204" pitchFamily="34" charset="0"/>
              <a:buChar char="•"/>
            </a:pPr>
            <a:r>
              <a:rPr lang="es-ES" sz="3200" dirty="0"/>
              <a:t>Single Project </a:t>
            </a:r>
            <a:r>
              <a:rPr lang="es-ES" sz="3200" dirty="0" err="1"/>
              <a:t>mindset</a:t>
            </a:r>
            <a:r>
              <a:rPr lang="es-ES" sz="3200" dirty="0"/>
              <a:t>.</a:t>
            </a:r>
          </a:p>
          <a:p>
            <a:pPr marL="342900" indent="-342900">
              <a:buFont typeface="Arial" panose="020B0604020202020204" pitchFamily="34" charset="0"/>
              <a:buChar char="•"/>
            </a:pPr>
            <a:r>
              <a:rPr lang="es-ES" sz="3200" dirty="0"/>
              <a:t>.NET 6.</a:t>
            </a:r>
          </a:p>
          <a:p>
            <a:pPr marL="342900" indent="-342900">
              <a:buFont typeface="Arial" panose="020B0604020202020204" pitchFamily="34" charset="0"/>
              <a:buChar char="•"/>
            </a:pPr>
            <a:r>
              <a:rPr lang="es-ES" sz="3200" dirty="0" err="1"/>
              <a:t>Future</a:t>
            </a:r>
            <a:r>
              <a:rPr lang="es-ES" sz="3200" dirty="0"/>
              <a:t> forward </a:t>
            </a:r>
            <a:r>
              <a:rPr lang="es-ES" sz="3200" dirty="0" err="1"/>
              <a:t>design</a:t>
            </a:r>
            <a:r>
              <a:rPr lang="es-ES" sz="3200" dirty="0"/>
              <a:t> to more </a:t>
            </a:r>
            <a:r>
              <a:rPr lang="es-ES" sz="3200" dirty="0" err="1"/>
              <a:t>easily</a:t>
            </a:r>
            <a:r>
              <a:rPr lang="es-ES" sz="3200" dirty="0"/>
              <a:t> </a:t>
            </a:r>
            <a:r>
              <a:rPr lang="es-ES" sz="3200" dirty="0" err="1"/>
              <a:t>adopt</a:t>
            </a:r>
            <a:r>
              <a:rPr lang="es-ES" sz="3200" dirty="0"/>
              <a:t> UI </a:t>
            </a:r>
            <a:r>
              <a:rPr lang="es-ES" sz="3200" dirty="0" err="1"/>
              <a:t>paradigms</a:t>
            </a:r>
            <a:r>
              <a:rPr lang="es-ES" sz="3200" dirty="0"/>
              <a:t> and </a:t>
            </a:r>
            <a:r>
              <a:rPr lang="es-ES" sz="3200" dirty="0" err="1"/>
              <a:t>renderer</a:t>
            </a:r>
            <a:r>
              <a:rPr lang="es-ES" sz="3200" dirty="0"/>
              <a:t> </a:t>
            </a:r>
            <a:r>
              <a:rPr lang="es-ES" sz="3200" dirty="0" err="1"/>
              <a:t>strategies</a:t>
            </a:r>
            <a:r>
              <a:rPr lang="es-ES" sz="3200" dirty="0"/>
              <a:t>.</a:t>
            </a:r>
          </a:p>
          <a:p>
            <a:pPr marL="342900" indent="-342900">
              <a:buFont typeface="Arial" panose="020B0604020202020204" pitchFamily="34" charset="0"/>
              <a:buChar char="•"/>
            </a:pPr>
            <a:r>
              <a:rPr lang="es-ES" sz="3200" dirty="0" err="1"/>
              <a:t>ControlTemplates</a:t>
            </a:r>
            <a:r>
              <a:rPr lang="es-ES" sz="3200" dirty="0"/>
              <a:t>.</a:t>
            </a:r>
          </a:p>
          <a:p>
            <a:pPr marL="342900" indent="-342900">
              <a:buFont typeface="Arial" panose="020B0604020202020204" pitchFamily="34" charset="0"/>
              <a:buChar char="•"/>
            </a:pPr>
            <a:r>
              <a:rPr lang="es-ES" sz="3200" dirty="0"/>
              <a:t>Shell </a:t>
            </a:r>
            <a:r>
              <a:rPr lang="es-ES" sz="3200" dirty="0" err="1"/>
              <a:t>vNext</a:t>
            </a:r>
            <a:r>
              <a:rPr lang="es-ES" sz="3200" dirty="0"/>
              <a:t>.</a:t>
            </a:r>
          </a:p>
          <a:p>
            <a:pPr marL="342900" indent="-342900">
              <a:buFont typeface="Arial" panose="020B0604020202020204" pitchFamily="34" charset="0"/>
              <a:buChar char="•"/>
            </a:pPr>
            <a:r>
              <a:rPr lang="es-ES" sz="3200" dirty="0"/>
              <a:t>And more!</a:t>
            </a:r>
          </a:p>
          <a:p>
            <a:endParaRPr lang="en-US" sz="1800" b="1" dirty="0"/>
          </a:p>
        </p:txBody>
      </p:sp>
      <p:sp>
        <p:nvSpPr>
          <p:cNvPr id="12" name="CuadroTexto 11">
            <a:extLst>
              <a:ext uri="{FF2B5EF4-FFF2-40B4-BE49-F238E27FC236}">
                <a16:creationId xmlns:a16="http://schemas.microsoft.com/office/drawing/2014/main" id="{5EEFC097-8EBA-6E4E-9ECE-452F958B791C}"/>
              </a:ext>
            </a:extLst>
          </p:cNvPr>
          <p:cNvSpPr txBox="1"/>
          <p:nvPr/>
        </p:nvSpPr>
        <p:spPr>
          <a:xfrm>
            <a:off x="9634654" y="4676078"/>
            <a:ext cx="65" cy="307777"/>
          </a:xfrm>
          <a:prstGeom prst="rect">
            <a:avLst/>
          </a:prstGeom>
          <a:noFill/>
        </p:spPr>
        <p:txBody>
          <a:bodyPr wrap="none" lIns="0" tIns="0" rIns="0" bIns="0" rtlCol="0">
            <a:spAutoFit/>
          </a:bodyPr>
          <a:lstStyle/>
          <a:p>
            <a:pPr algn="l"/>
            <a:endParaRPr lang="es-E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0419120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1">
            <a:extLst>
              <a:ext uri="{FF2B5EF4-FFF2-40B4-BE49-F238E27FC236}">
                <a16:creationId xmlns:a16="http://schemas.microsoft.com/office/drawing/2014/main" id="{7DCFFCB0-A9D5-A042-A287-0519EA01F1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57336"/>
            <a:ext cx="12192000" cy="6700664"/>
          </a:xfrm>
          <a:prstGeom prst="rect">
            <a:avLst/>
          </a:prstGeom>
        </p:spPr>
      </p:pic>
      <p:sp>
        <p:nvSpPr>
          <p:cNvPr id="10" name="Title 1">
            <a:extLst>
              <a:ext uri="{FF2B5EF4-FFF2-40B4-BE49-F238E27FC236}">
                <a16:creationId xmlns:a16="http://schemas.microsoft.com/office/drawing/2014/main" id="{38C78453-CA45-8C45-9873-568053E1EA5F}"/>
              </a:ext>
            </a:extLst>
          </p:cNvPr>
          <p:cNvSpPr>
            <a:spLocks noGrp="1"/>
          </p:cNvSpPr>
          <p:nvPr>
            <p:ph type="title"/>
          </p:nvPr>
        </p:nvSpPr>
        <p:spPr>
          <a:xfrm>
            <a:off x="498217" y="613627"/>
            <a:ext cx="10515600" cy="923010"/>
          </a:xfrm>
        </p:spPr>
        <p:txBody>
          <a:bodyPr/>
          <a:lstStyle/>
          <a:p>
            <a:r>
              <a:rPr lang="en-US" dirty="0"/>
              <a:t>Questions?</a:t>
            </a:r>
          </a:p>
        </p:txBody>
      </p:sp>
    </p:spTree>
    <p:extLst>
      <p:ext uri="{BB962C8B-B14F-4D97-AF65-F5344CB8AC3E}">
        <p14:creationId xmlns:p14="http://schemas.microsoft.com/office/powerpoint/2010/main" val="402194976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D302-E5A0-304C-9555-5B404D2160B7}"/>
              </a:ext>
            </a:extLst>
          </p:cNvPr>
          <p:cNvSpPr>
            <a:spLocks noGrp="1"/>
          </p:cNvSpPr>
          <p:nvPr>
            <p:ph type="title"/>
          </p:nvPr>
        </p:nvSpPr>
        <p:spPr>
          <a:xfrm>
            <a:off x="831850" y="4382438"/>
            <a:ext cx="10515600" cy="923010"/>
          </a:xfrm>
        </p:spPr>
        <p:txBody>
          <a:bodyPr/>
          <a:lstStyle/>
          <a:p>
            <a:r>
              <a:rPr lang="en-US" dirty="0"/>
              <a:t>Thanks for joining!</a:t>
            </a:r>
          </a:p>
        </p:txBody>
      </p:sp>
      <p:pic>
        <p:nvPicPr>
          <p:cNvPr id="4" name="Graphic 3">
            <a:extLst>
              <a:ext uri="{FF2B5EF4-FFF2-40B4-BE49-F238E27FC236}">
                <a16:creationId xmlns:a16="http://schemas.microsoft.com/office/drawing/2014/main" id="{05D910EE-5034-9441-BC75-0DA291E2B0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8651" y="3575030"/>
            <a:ext cx="2438054" cy="2514243"/>
          </a:xfrm>
          <a:prstGeom prst="rect">
            <a:avLst/>
          </a:prstGeom>
        </p:spPr>
      </p:pic>
    </p:spTree>
    <p:extLst>
      <p:ext uri="{BB962C8B-B14F-4D97-AF65-F5344CB8AC3E}">
        <p14:creationId xmlns:p14="http://schemas.microsoft.com/office/powerpoint/2010/main" val="3990057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F1EA-4A09-435B-9F26-B403A239F6B9}"/>
              </a:ext>
            </a:extLst>
          </p:cNvPr>
          <p:cNvSpPr>
            <a:spLocks noGrp="1"/>
          </p:cNvSpPr>
          <p:nvPr>
            <p:ph type="title"/>
          </p:nvPr>
        </p:nvSpPr>
        <p:spPr>
          <a:xfrm>
            <a:off x="3886511" y="582666"/>
            <a:ext cx="7719491" cy="553920"/>
          </a:xfrm>
        </p:spPr>
        <p:txBody>
          <a:bodyPr/>
          <a:lstStyle/>
          <a:p>
            <a:r>
              <a:rPr lang="en-US">
                <a:cs typeface="Segoe UI"/>
              </a:rPr>
              <a:t>– .NET 5 to 6 "wave"</a:t>
            </a:r>
            <a:endParaRPr lang="en-US"/>
          </a:p>
        </p:txBody>
      </p:sp>
      <p:sp>
        <p:nvSpPr>
          <p:cNvPr id="3" name="Rectangle 2">
            <a:extLst>
              <a:ext uri="{FF2B5EF4-FFF2-40B4-BE49-F238E27FC236}">
                <a16:creationId xmlns:a16="http://schemas.microsoft.com/office/drawing/2014/main" id="{B2EBB25A-E3E8-4576-96F0-82DE397E8EC7}"/>
              </a:ext>
            </a:extLst>
          </p:cNvPr>
          <p:cNvSpPr/>
          <p:nvPr/>
        </p:nvSpPr>
        <p:spPr bwMode="auto">
          <a:xfrm>
            <a:off x="886563" y="1809979"/>
            <a:ext cx="2999950" cy="6952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rgbClr val="FFFFFF"/>
                </a:solidFill>
                <a:latin typeface="Segoe UI"/>
                <a:ea typeface="Segoe UI" pitchFamily="34" charset="0"/>
                <a:cs typeface="Segoe UI" pitchFamily="34" charset="0"/>
              </a:rPr>
              <a:t>.NET Framework</a:t>
            </a:r>
          </a:p>
        </p:txBody>
      </p:sp>
      <p:sp>
        <p:nvSpPr>
          <p:cNvPr id="7" name="Rectangle 6">
            <a:extLst>
              <a:ext uri="{FF2B5EF4-FFF2-40B4-BE49-F238E27FC236}">
                <a16:creationId xmlns:a16="http://schemas.microsoft.com/office/drawing/2014/main" id="{44B3F8CB-A341-4F83-828F-8E5838727288}"/>
              </a:ext>
            </a:extLst>
          </p:cNvPr>
          <p:cNvSpPr/>
          <p:nvPr/>
        </p:nvSpPr>
        <p:spPr bwMode="auto">
          <a:xfrm>
            <a:off x="886562" y="4005183"/>
            <a:ext cx="2999950" cy="6952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chemeClr val="tx1"/>
                </a:solidFill>
                <a:latin typeface="Segoe UI"/>
                <a:ea typeface="Segoe UI" pitchFamily="34" charset="0"/>
                <a:cs typeface="Segoe UI" pitchFamily="34" charset="0"/>
              </a:rPr>
              <a:t>Mono / Xamarin</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886562" y="2907581"/>
            <a:ext cx="2999950" cy="69522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rgbClr val="FFFFFF"/>
                </a:solidFill>
                <a:latin typeface="Segoe UI"/>
                <a:ea typeface="Segoe UI" pitchFamily="34" charset="0"/>
                <a:cs typeface="Segoe UI" pitchFamily="34" charset="0"/>
              </a:rPr>
              <a:t>.NET Core</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886561" y="2907581"/>
            <a:ext cx="2999950" cy="69522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a:solidFill>
                  <a:srgbClr val="FFFFFF"/>
                </a:solidFill>
                <a:latin typeface="Segoe UI"/>
                <a:ea typeface="Segoe UI" pitchFamily="34" charset="0"/>
                <a:cs typeface="Segoe UI" pitchFamily="3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4353172" y="1824235"/>
            <a:ext cx="7618919" cy="2917308"/>
          </a:xfrm>
          <a:prstGeom prst="rect">
            <a:avLst/>
          </a:prstGeom>
          <a:noFill/>
        </p:spPr>
        <p:txBody>
          <a:bodyPr wrap="square">
            <a:spAutoFit/>
          </a:bodyPr>
          <a:lstStyle/>
          <a:p>
            <a:pPr defTabSz="914192">
              <a:defRPr/>
            </a:pPr>
            <a:r>
              <a:rPr lang="en-US" sz="2000">
                <a:latin typeface="Segoe UI"/>
              </a:rPr>
              <a:t>Single SDK, one BCL, unified toolchain</a:t>
            </a:r>
          </a:p>
          <a:p>
            <a:pPr defTabSz="914192">
              <a:defRPr/>
            </a:pPr>
            <a:endParaRPr lang="en-US" sz="2000">
              <a:latin typeface="Segoe UI"/>
            </a:endParaRPr>
          </a:p>
          <a:p>
            <a:pPr defTabSz="914192">
              <a:defRPr/>
            </a:pPr>
            <a:r>
              <a:rPr lang="en-US" sz="2000">
                <a:latin typeface="Segoe UI"/>
              </a:rPr>
              <a:t>Cross-platform native UI </a:t>
            </a:r>
          </a:p>
          <a:p>
            <a:pPr defTabSz="914192">
              <a:defRPr/>
            </a:pPr>
            <a:endParaRPr lang="en-US" sz="2000">
              <a:latin typeface="Segoe UI"/>
            </a:endParaRPr>
          </a:p>
          <a:p>
            <a:pPr defTabSz="914192">
              <a:defRPr/>
            </a:pPr>
            <a:r>
              <a:rPr lang="en-US" sz="2000">
                <a:latin typeface="Segoe UI"/>
              </a:rPr>
              <a:t>Cross-platform web UI</a:t>
            </a:r>
          </a:p>
          <a:p>
            <a:pPr defTabSz="914192">
              <a:defRPr/>
            </a:pPr>
            <a:endParaRPr lang="en-US" sz="2000">
              <a:latin typeface="Segoe UI"/>
            </a:endParaRPr>
          </a:p>
          <a:p>
            <a:pPr defTabSz="914192">
              <a:defRPr/>
            </a:pPr>
            <a:r>
              <a:rPr lang="en-US" sz="2000">
                <a:latin typeface="Segoe UI"/>
              </a:rPr>
              <a:t>Cloud native investments</a:t>
            </a:r>
          </a:p>
          <a:p>
            <a:pPr defTabSz="914192">
              <a:defRPr/>
            </a:pPr>
            <a:endParaRPr lang="en-US" sz="2000">
              <a:latin typeface="Segoe UI"/>
            </a:endParaRPr>
          </a:p>
          <a:p>
            <a:pPr defTabSz="914192">
              <a:defRPr/>
            </a:pPr>
            <a:r>
              <a:rPr lang="en-US" sz="2000">
                <a:latin typeface="Segoe UI"/>
              </a:rPr>
              <a:t>Continue improvements in speed, size, diagnostics, Azure services</a:t>
            </a:r>
          </a:p>
        </p:txBody>
      </p:sp>
      <p:sp>
        <p:nvSpPr>
          <p:cNvPr id="13" name="TextBox 12">
            <a:extLst>
              <a:ext uri="{FF2B5EF4-FFF2-40B4-BE49-F238E27FC236}">
                <a16:creationId xmlns:a16="http://schemas.microsoft.com/office/drawing/2014/main" id="{DF9CE111-90D6-418A-8618-5D5DA326FEC0}"/>
              </a:ext>
            </a:extLst>
          </p:cNvPr>
          <p:cNvSpPr txBox="1"/>
          <p:nvPr/>
        </p:nvSpPr>
        <p:spPr>
          <a:xfrm>
            <a:off x="2148448" y="5586700"/>
            <a:ext cx="7895105" cy="406208"/>
          </a:xfrm>
          <a:prstGeom prst="rect">
            <a:avLst/>
          </a:prstGeom>
          <a:noFill/>
        </p:spPr>
        <p:txBody>
          <a:bodyPr wrap="square">
            <a:spAutoFit/>
          </a:bodyPr>
          <a:lstStyle/>
          <a:p>
            <a:pPr algn="ctr" defTabSz="914192">
              <a:defRPr/>
            </a:pPr>
            <a:r>
              <a:rPr lang="en-US" sz="2000" b="1">
                <a:latin typeface="Segoe UI"/>
              </a:rPr>
              <a:t>.NET has the best of breed solutions for all modern workloads</a:t>
            </a:r>
          </a:p>
        </p:txBody>
      </p:sp>
      <p:sp>
        <p:nvSpPr>
          <p:cNvPr id="10" name="Title 1">
            <a:extLst>
              <a:ext uri="{FF2B5EF4-FFF2-40B4-BE49-F238E27FC236}">
                <a16:creationId xmlns:a16="http://schemas.microsoft.com/office/drawing/2014/main" id="{7CB943EA-396B-4F9A-83EA-876BA77BA53F}"/>
              </a:ext>
            </a:extLst>
          </p:cNvPr>
          <p:cNvSpPr txBox="1">
            <a:spLocks/>
          </p:cNvSpPr>
          <p:nvPr/>
        </p:nvSpPr>
        <p:spPr>
          <a:xfrm>
            <a:off x="586001" y="582588"/>
            <a:ext cx="343080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63">
              <a:defRPr/>
            </a:pPr>
            <a:r>
              <a:rPr lang="en-US">
                <a:latin typeface="Segoe UI Semibold"/>
                <a:cs typeface="Segoe UI"/>
              </a:rPr>
              <a:t>One .NET vision</a:t>
            </a:r>
            <a:endParaRPr lang="en-US">
              <a:latin typeface="Segoe UI Semibold"/>
            </a:endParaRPr>
          </a:p>
        </p:txBody>
      </p:sp>
    </p:spTree>
    <p:extLst>
      <p:ext uri="{BB962C8B-B14F-4D97-AF65-F5344CB8AC3E}">
        <p14:creationId xmlns:p14="http://schemas.microsoft.com/office/powerpoint/2010/main" val="423169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0.00417 L -3.125E-6 0.15903 " pathEditMode="relative" rAng="0" ptsTypes="AA">
                                      <p:cBhvr>
                                        <p:cTn id="6" dur="2000" fill="hold"/>
                                        <p:tgtEl>
                                          <p:spTgt spid="3"/>
                                        </p:tgtEl>
                                        <p:attrNameLst>
                                          <p:attrName>ppt_x</p:attrName>
                                          <p:attrName>ppt_y</p:attrName>
                                        </p:attrNameLst>
                                      </p:cBhvr>
                                      <p:rCtr x="0" y="7731"/>
                                    </p:animMotion>
                                  </p:childTnLst>
                                </p:cTn>
                              </p:par>
                              <p:par>
                                <p:cTn id="7" presetID="42" presetClass="path" presetSubtype="0" accel="50000" decel="50000" fill="hold" grpId="0" nodeType="withEffect">
                                  <p:stCondLst>
                                    <p:cond delay="0"/>
                                  </p:stCondLst>
                                  <p:childTnLst>
                                    <p:animMotion origin="layout" path="M -3.125E-6 -0.00694 L -3.125E-6 -0.15995 " pathEditMode="relative" rAng="0" ptsTypes="AA">
                                      <p:cBhvr>
                                        <p:cTn id="8" dur="2000" fill="hold"/>
                                        <p:tgtEl>
                                          <p:spTgt spid="7"/>
                                        </p:tgtEl>
                                        <p:attrNameLst>
                                          <p:attrName>ppt_x</p:attrName>
                                          <p:attrName>ppt_y</p:attrName>
                                        </p:attrNameLst>
                                      </p:cBhvr>
                                      <p:rCtr x="0" y="-7662"/>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P spid="9" grpId="0" animBg="1"/>
      <p:bldP spid="1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5229011" y="1927658"/>
            <a:ext cx="6131014" cy="2917308"/>
          </a:xfrm>
          <a:prstGeom prst="rect">
            <a:avLst/>
          </a:prstGeom>
          <a:noFill/>
        </p:spPr>
        <p:txBody>
          <a:bodyPr wrap="square">
            <a:spAutoFit/>
          </a:bodyPr>
          <a:lstStyle/>
          <a:p>
            <a:r>
              <a:rPr lang="en-US" sz="2000" dirty="0"/>
              <a:t>Cross-platform, native UI </a:t>
            </a:r>
          </a:p>
          <a:p>
            <a:endParaRPr lang="en-US" sz="2000" dirty="0"/>
          </a:p>
          <a:p>
            <a:r>
              <a:rPr lang="en-US" sz="2000" dirty="0"/>
              <a:t>Single project, single codebase</a:t>
            </a:r>
          </a:p>
          <a:p>
            <a:endParaRPr lang="en-US" sz="2000" dirty="0"/>
          </a:p>
          <a:p>
            <a:r>
              <a:rPr lang="en-US" sz="2000" dirty="0"/>
              <a:t>Deploy to multiple devices, mobile &amp; desktop</a:t>
            </a:r>
          </a:p>
          <a:p>
            <a:endParaRPr lang="en-US" sz="2000" dirty="0"/>
          </a:p>
          <a:p>
            <a:r>
              <a:rPr lang="en-US" sz="2000" dirty="0"/>
              <a:t>Evolution of </a:t>
            </a:r>
            <a:r>
              <a:rPr lang="en-US" sz="2000" dirty="0" err="1"/>
              <a:t>Xamarin.Forms</a:t>
            </a:r>
            <a:endParaRPr lang="en-US" sz="2000" dirty="0"/>
          </a:p>
          <a:p>
            <a:endParaRPr lang="en-US" sz="2000" dirty="0"/>
          </a:p>
          <a:p>
            <a:r>
              <a:rPr lang="en-US" sz="2000" dirty="0"/>
              <a:t>Targeting .NET 6, available end of next year</a:t>
            </a:r>
          </a:p>
        </p:txBody>
      </p:sp>
      <p:sp>
        <p:nvSpPr>
          <p:cNvPr id="13" name="TextBox 12">
            <a:extLst>
              <a:ext uri="{FF2B5EF4-FFF2-40B4-BE49-F238E27FC236}">
                <a16:creationId xmlns:a16="http://schemas.microsoft.com/office/drawing/2014/main" id="{DF9CE111-90D6-418A-8618-5D5DA326FEC0}"/>
              </a:ext>
            </a:extLst>
          </p:cNvPr>
          <p:cNvSpPr txBox="1"/>
          <p:nvPr/>
        </p:nvSpPr>
        <p:spPr>
          <a:xfrm>
            <a:off x="2148448" y="5586700"/>
            <a:ext cx="7895105" cy="406208"/>
          </a:xfrm>
          <a:prstGeom prst="rect">
            <a:avLst/>
          </a:prstGeom>
          <a:noFill/>
        </p:spPr>
        <p:txBody>
          <a:bodyPr wrap="square">
            <a:spAutoFit/>
          </a:bodyPr>
          <a:lstStyle/>
          <a:p>
            <a:pPr algn="ctr"/>
            <a:r>
              <a:rPr lang="en-US" sz="2000" b="1"/>
              <a:t>Build beautiful, native UI for any device</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err="1"/>
              <a:t>Xamarin.Forms</a:t>
            </a:r>
            <a:r>
              <a:rPr lang="en-US"/>
              <a:t> Evolution</a:t>
            </a:r>
          </a:p>
        </p:txBody>
      </p:sp>
      <p:grpSp>
        <p:nvGrpSpPr>
          <p:cNvPr id="43" name="Group 42">
            <a:extLst>
              <a:ext uri="{FF2B5EF4-FFF2-40B4-BE49-F238E27FC236}">
                <a16:creationId xmlns:a16="http://schemas.microsoft.com/office/drawing/2014/main" id="{63C05B96-40C9-492C-BFA2-160A56012513}"/>
              </a:ext>
            </a:extLst>
          </p:cNvPr>
          <p:cNvGrpSpPr/>
          <p:nvPr/>
        </p:nvGrpSpPr>
        <p:grpSpPr>
          <a:xfrm>
            <a:off x="4596025" y="1927658"/>
            <a:ext cx="2999951" cy="2658213"/>
            <a:chOff x="896455" y="1936327"/>
            <a:chExt cx="3000376" cy="2658590"/>
          </a:xfrm>
        </p:grpSpPr>
        <p:sp>
          <p:nvSpPr>
            <p:cNvPr id="5" name="Rectangle 4">
              <a:extLst>
                <a:ext uri="{FF2B5EF4-FFF2-40B4-BE49-F238E27FC236}">
                  <a16:creationId xmlns:a16="http://schemas.microsoft.com/office/drawing/2014/main" id="{9800192F-208F-4F24-87F9-75A65AE119DC}"/>
                </a:ext>
              </a:extLst>
            </p:cNvPr>
            <p:cNvSpPr/>
            <p:nvPr/>
          </p:nvSpPr>
          <p:spPr bwMode="auto">
            <a:xfrm>
              <a:off x="896457" y="3193256"/>
              <a:ext cx="3000374" cy="6953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2000" dirty="0">
                  <a:solidFill>
                    <a:schemeClr val="tx1"/>
                  </a:solidFill>
                  <a:ea typeface="Segoe UI" pitchFamily="34" charset="0"/>
                  <a:cs typeface="Segoe UI" pitchFamily="34" charset="0"/>
                </a:rPr>
                <a:t>.NET MAUI</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896455" y="3899592"/>
              <a:ext cx="3000375" cy="695325"/>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2000">
                  <a:solidFill>
                    <a:schemeClr val="tx1"/>
                  </a:solidFill>
                  <a:ea typeface="Segoe UI" pitchFamily="34" charset="0"/>
                  <a:cs typeface="Segoe UI" pitchFamily="34" charset="0"/>
                </a:rPr>
                <a:t>.NET Platform</a:t>
              </a:r>
            </a:p>
          </p:txBody>
        </p:sp>
        <p:grpSp>
          <p:nvGrpSpPr>
            <p:cNvPr id="26" name="monitor 1" descr="monitor, desktop">
              <a:extLst>
                <a:ext uri="{FF2B5EF4-FFF2-40B4-BE49-F238E27FC236}">
                  <a16:creationId xmlns:a16="http://schemas.microsoft.com/office/drawing/2014/main" id="{C4137CD4-FFF9-4BFC-ADB4-F83AFAB3DF50}"/>
                </a:ext>
              </a:extLst>
            </p:cNvPr>
            <p:cNvGrpSpPr/>
            <p:nvPr/>
          </p:nvGrpSpPr>
          <p:grpSpPr>
            <a:xfrm>
              <a:off x="1339705" y="1968774"/>
              <a:ext cx="719172" cy="662877"/>
              <a:chOff x="4233864" y="1827214"/>
              <a:chExt cx="403225" cy="328613"/>
            </a:xfrm>
          </p:grpSpPr>
          <p:sp>
            <p:nvSpPr>
              <p:cNvPr id="23" name="Freeform 53">
                <a:extLst>
                  <a:ext uri="{FF2B5EF4-FFF2-40B4-BE49-F238E27FC236}">
                    <a16:creationId xmlns:a16="http://schemas.microsoft.com/office/drawing/2014/main" id="{DA8EF698-9DE6-4BAB-8657-527421111A9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24" name="Freeform 54">
                <a:extLst>
                  <a:ext uri="{FF2B5EF4-FFF2-40B4-BE49-F238E27FC236}">
                    <a16:creationId xmlns:a16="http://schemas.microsoft.com/office/drawing/2014/main" id="{D5D20E13-5FD5-48D6-85DD-C2D062DAD639}"/>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25" name="Freeform 173">
                <a:extLst>
                  <a:ext uri="{FF2B5EF4-FFF2-40B4-BE49-F238E27FC236}">
                    <a16:creationId xmlns:a16="http://schemas.microsoft.com/office/drawing/2014/main" id="{AB788E63-5561-4FA0-98B1-9584DB0552A3}"/>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grpSp>
        <p:grpSp>
          <p:nvGrpSpPr>
            <p:cNvPr id="32" name="phone" descr="phone">
              <a:extLst>
                <a:ext uri="{FF2B5EF4-FFF2-40B4-BE49-F238E27FC236}">
                  <a16:creationId xmlns:a16="http://schemas.microsoft.com/office/drawing/2014/main" id="{5B489B9D-3DE3-4CA8-A2DB-4587B0CCBD1F}"/>
                </a:ext>
              </a:extLst>
            </p:cNvPr>
            <p:cNvGrpSpPr/>
            <p:nvPr/>
          </p:nvGrpSpPr>
          <p:grpSpPr>
            <a:xfrm>
              <a:off x="2987129" y="1936327"/>
              <a:ext cx="409875" cy="695324"/>
              <a:chOff x="7648576" y="1841501"/>
              <a:chExt cx="177800" cy="301625"/>
            </a:xfrm>
          </p:grpSpPr>
          <p:sp>
            <p:nvSpPr>
              <p:cNvPr id="28" name="Freeform 48">
                <a:extLst>
                  <a:ext uri="{FF2B5EF4-FFF2-40B4-BE49-F238E27FC236}">
                    <a16:creationId xmlns:a16="http://schemas.microsoft.com/office/drawing/2014/main" id="{42FF6D46-C018-49D8-87C3-2FDFDC27E005}"/>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29" name="Rectangle 28">
                <a:extLst>
                  <a:ext uri="{FF2B5EF4-FFF2-40B4-BE49-F238E27FC236}">
                    <a16:creationId xmlns:a16="http://schemas.microsoft.com/office/drawing/2014/main" id="{C6830F7E-734D-45FE-958C-0891F5C7625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30" name="Freeform 50">
                <a:extLst>
                  <a:ext uri="{FF2B5EF4-FFF2-40B4-BE49-F238E27FC236}">
                    <a16:creationId xmlns:a16="http://schemas.microsoft.com/office/drawing/2014/main" id="{0DBAF93A-A7E4-4B30-9551-35995F8A7260}"/>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sp>
            <p:nvSpPr>
              <p:cNvPr id="31" name="Freeform 175">
                <a:extLst>
                  <a:ext uri="{FF2B5EF4-FFF2-40B4-BE49-F238E27FC236}">
                    <a16:creationId xmlns:a16="http://schemas.microsoft.com/office/drawing/2014/main" id="{1A1AADD2-6308-4EC2-A486-8195C72467BC}"/>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endParaRPr>
              </a:p>
            </p:txBody>
          </p:sp>
        </p:grpSp>
        <p:grpSp>
          <p:nvGrpSpPr>
            <p:cNvPr id="41" name="Group 40">
              <a:extLst>
                <a:ext uri="{FF2B5EF4-FFF2-40B4-BE49-F238E27FC236}">
                  <a16:creationId xmlns:a16="http://schemas.microsoft.com/office/drawing/2014/main" id="{3CA7F954-5F13-4768-8EFA-8388611F38EB}"/>
                </a:ext>
              </a:extLst>
            </p:cNvPr>
            <p:cNvGrpSpPr/>
            <p:nvPr/>
          </p:nvGrpSpPr>
          <p:grpSpPr>
            <a:xfrm>
              <a:off x="1630084" y="2676724"/>
              <a:ext cx="138416" cy="549020"/>
              <a:chOff x="1630084" y="2676724"/>
              <a:chExt cx="138416" cy="549020"/>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30083" y="2676725"/>
                <a:ext cx="138417" cy="13841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nvGrpSpPr>
            <p:cNvPr id="42" name="Group 41">
              <a:extLst>
                <a:ext uri="{FF2B5EF4-FFF2-40B4-BE49-F238E27FC236}">
                  <a16:creationId xmlns:a16="http://schemas.microsoft.com/office/drawing/2014/main" id="{F79BCACF-B842-45DA-84BF-73FB617EF8ED}"/>
                </a:ext>
              </a:extLst>
            </p:cNvPr>
            <p:cNvGrpSpPr/>
            <p:nvPr/>
          </p:nvGrpSpPr>
          <p:grpSpPr>
            <a:xfrm>
              <a:off x="3100559" y="2679796"/>
              <a:ext cx="138416" cy="549020"/>
              <a:chOff x="3100559" y="2679796"/>
              <a:chExt cx="138416" cy="549020"/>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flipV="1">
                <a:off x="3166104" y="2745809"/>
                <a:ext cx="0" cy="483007"/>
              </a:xfrm>
              <a:prstGeom prst="line">
                <a:avLst/>
              </a:prstGeom>
              <a:noFill/>
              <a:ln w="28575" cap="rnd" cmpd="sng" algn="ctr">
                <a:solidFill>
                  <a:srgbClr val="75757A"/>
                </a:solidFill>
                <a:prstDash val="dash"/>
                <a:headEnd type="none"/>
                <a:tailEnd type="none"/>
              </a:ln>
              <a:effectLst/>
            </p:spPr>
          </p:cxnSp>
          <p:sp>
            <p:nvSpPr>
              <p:cNvPr id="40" name="Oval 39">
                <a:extLst>
                  <a:ext uri="{FF2B5EF4-FFF2-40B4-BE49-F238E27FC236}">
                    <a16:creationId xmlns:a16="http://schemas.microsoft.com/office/drawing/2014/main" id="{A77D1215-CF02-4203-90E3-2430EE1334F5}"/>
                  </a:ext>
                  <a:ext uri="{C183D7F6-B498-43B3-948B-1728B52AA6E4}">
                    <adec:decorative xmlns:adec="http://schemas.microsoft.com/office/drawing/2017/decorative" val="1"/>
                  </a:ext>
                </a:extLst>
              </p:cNvPr>
              <p:cNvSpPr/>
              <p:nvPr/>
            </p:nvSpPr>
            <p:spPr bwMode="auto">
              <a:xfrm rot="16200000">
                <a:off x="3100558" y="2679797"/>
                <a:ext cx="138417" cy="13841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pic>
        <p:nvPicPr>
          <p:cNvPr id="33" name="Graphic 32">
            <a:extLst>
              <a:ext uri="{FF2B5EF4-FFF2-40B4-BE49-F238E27FC236}">
                <a16:creationId xmlns:a16="http://schemas.microsoft.com/office/drawing/2014/main" id="{FF20B8C5-638C-4709-B698-C3A3E232E7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230672" y="316702"/>
            <a:ext cx="2297672" cy="2306182"/>
          </a:xfrm>
          <a:prstGeom prst="rect">
            <a:avLst/>
          </a:prstGeom>
        </p:spPr>
      </p:pic>
    </p:spTree>
    <p:extLst>
      <p:ext uri="{BB962C8B-B14F-4D97-AF65-F5344CB8AC3E}">
        <p14:creationId xmlns:p14="http://schemas.microsoft.com/office/powerpoint/2010/main" val="269064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43"/>
                                        </p:tgtEl>
                                        <p:attrNameLst>
                                          <p:attrName>ppt_x</p:attrName>
                                          <p:attrName>ppt_y</p:attrName>
                                        </p:attrNameLst>
                                      </p:cBhvr>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4" end="4"/>
                                            </p:txEl>
                                          </p:spTgt>
                                        </p:tgtEl>
                                        <p:attrNameLst>
                                          <p:attrName>style.visibility</p:attrName>
                                        </p:attrNameLst>
                                      </p:cBhvr>
                                      <p:to>
                                        <p:strVal val="visible"/>
                                      </p:to>
                                    </p:set>
                                    <p:animEffect transition="in" filter="fade">
                                      <p:cBhvr>
                                        <p:cTn id="20" dur="500"/>
                                        <p:tgtEl>
                                          <p:spTgt spid="1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fade">
                                      <p:cBhvr>
                                        <p:cTn id="25" dur="500"/>
                                        <p:tgtEl>
                                          <p:spTgt spid="11">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8" end="8"/>
                                            </p:txEl>
                                          </p:spTgt>
                                        </p:tgtEl>
                                        <p:attrNameLst>
                                          <p:attrName>style.visibility</p:attrName>
                                        </p:attrNameLst>
                                      </p:cBhvr>
                                      <p:to>
                                        <p:strVal val="visible"/>
                                      </p:to>
                                    </p:set>
                                    <p:animEffect transition="in" filter="fade">
                                      <p:cBhvr>
                                        <p:cTn id="30" dur="500"/>
                                        <p:tgtEl>
                                          <p:spTgt spid="11">
                                            <p:txEl>
                                              <p:pRg st="8" end="8"/>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p:nvPr>
        </p:nvSpPr>
        <p:spPr/>
        <p:txBody>
          <a:bodyPr/>
          <a:lstStyle/>
          <a:p>
            <a:r>
              <a:rPr lang="en-US" dirty="0">
                <a:latin typeface="Segoe UI Semibold"/>
                <a:cs typeface="Segoe UI Semibold"/>
              </a:rPr>
              <a:t>.NET MAUI </a:t>
            </a:r>
            <a:r>
              <a:rPr lang="en-US" b="1" dirty="0">
                <a:latin typeface="Segoe UI Semibold"/>
                <a:cs typeface="Segoe UI Semibold"/>
              </a:rPr>
              <a:t>Summary</a:t>
            </a:r>
            <a:endParaRPr lang="en-US" b="1" dirty="0"/>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6930191" y="1498671"/>
            <a:ext cx="4992903" cy="2592671"/>
          </a:xfrm>
        </p:spPr>
        <p:txBody>
          <a:bodyPr vert="horz" wrap="square" lIns="146284" tIns="91427" rIns="146284" bIns="91427" rtlCol="0" anchor="t">
            <a:spAutoFit/>
          </a:bodyPr>
          <a:lstStyle/>
          <a:p>
            <a:pPr marL="0" indent="0">
              <a:buNone/>
            </a:pPr>
            <a:r>
              <a:rPr lang="en-US" sz="1765">
                <a:cs typeface="Segoe UI"/>
              </a:rPr>
              <a:t>SDK-style projects</a:t>
            </a:r>
          </a:p>
          <a:p>
            <a:pPr marL="0" indent="0">
              <a:buNone/>
            </a:pPr>
            <a:r>
              <a:rPr lang="en-US" sz="1765">
                <a:cs typeface="Segoe UI"/>
              </a:rPr>
              <a:t>Single-headed project</a:t>
            </a:r>
          </a:p>
          <a:p>
            <a:pPr marL="0" indent="0">
              <a:buNone/>
            </a:pPr>
            <a:r>
              <a:rPr lang="en-US" sz="1765">
                <a:cs typeface="Segoe UI"/>
              </a:rPr>
              <a:t>CLI support</a:t>
            </a:r>
            <a:endParaRPr lang="en-US" sz="1765"/>
          </a:p>
          <a:p>
            <a:pPr marL="0" indent="0">
              <a:buNone/>
            </a:pPr>
            <a:r>
              <a:rPr lang="en-US" sz="1765">
                <a:cs typeface="Segoe UI"/>
              </a:rPr>
              <a:t>.NET 6 BCL</a:t>
            </a:r>
          </a:p>
          <a:p>
            <a:pPr marL="0" indent="0">
              <a:buNone/>
            </a:pPr>
            <a:r>
              <a:rPr lang="en-US" sz="1765">
                <a:cs typeface="Segoe UI"/>
              </a:rPr>
              <a:t>Multi-paradigm</a:t>
            </a:r>
          </a:p>
          <a:p>
            <a:pPr marL="347928" indent="-236175"/>
            <a:r>
              <a:rPr lang="en-US" sz="1372">
                <a:latin typeface="Segoe UI"/>
                <a:cs typeface="Segoe UI"/>
              </a:rPr>
              <a:t>XAML markup &amp; C# UI supported</a:t>
            </a:r>
          </a:p>
          <a:p>
            <a:pPr marL="347928" indent="-236175"/>
            <a:r>
              <a:rPr lang="en-US" sz="1372" err="1">
                <a:latin typeface="Segoe UI"/>
                <a:cs typeface="Segoe UI"/>
              </a:rPr>
              <a:t>Blazor</a:t>
            </a:r>
            <a:r>
              <a:rPr lang="en-US" sz="1372">
                <a:latin typeface="Segoe UI"/>
                <a:cs typeface="Segoe UI"/>
              </a:rPr>
              <a:t> &amp; C# MVU ready</a:t>
            </a:r>
            <a:endParaRPr lang="en-US" sz="2549">
              <a:latin typeface="Segoe UI"/>
              <a:cs typeface="Segoe UI"/>
            </a:endParaRPr>
          </a:p>
          <a:p>
            <a:pPr marL="335851" indent="-335851"/>
            <a:endParaRPr lang="en-US" sz="1765">
              <a:latin typeface="Segoe UI"/>
              <a:cs typeface="Segoe UI"/>
            </a:endParaRPr>
          </a:p>
        </p:txBody>
      </p:sp>
      <p:sp>
        <p:nvSpPr>
          <p:cNvPr id="5" name="TextBox 4">
            <a:extLst>
              <a:ext uri="{FF2B5EF4-FFF2-40B4-BE49-F238E27FC236}">
                <a16:creationId xmlns:a16="http://schemas.microsoft.com/office/drawing/2014/main" id="{2B2A9897-6730-462A-A0FB-FAC52EB902D1}"/>
              </a:ext>
            </a:extLst>
          </p:cNvPr>
          <p:cNvSpPr txBox="1"/>
          <p:nvPr/>
        </p:nvSpPr>
        <p:spPr>
          <a:xfrm>
            <a:off x="1487225" y="3202811"/>
            <a:ext cx="3566691" cy="664370"/>
          </a:xfrm>
          <a:prstGeom prst="rect">
            <a:avLst/>
          </a:prstGeom>
          <a:solidFill>
            <a:schemeClr val="accent1"/>
          </a:solid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9" name="Rectangle 8">
            <a:extLst>
              <a:ext uri="{FF2B5EF4-FFF2-40B4-BE49-F238E27FC236}">
                <a16:creationId xmlns:a16="http://schemas.microsoft.com/office/drawing/2014/main" id="{8FDF12F5-E289-475F-8785-C68FE1FCA2C9}"/>
              </a:ext>
            </a:extLst>
          </p:cNvPr>
          <p:cNvSpPr/>
          <p:nvPr/>
        </p:nvSpPr>
        <p:spPr bwMode="auto">
          <a:xfrm>
            <a:off x="1388326" y="1944457"/>
            <a:ext cx="1172605" cy="19468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A59BA511-F11C-43EE-A2CF-F6FA89E4A545}"/>
              </a:ext>
            </a:extLst>
          </p:cNvPr>
          <p:cNvGrpSpPr/>
          <p:nvPr/>
        </p:nvGrpSpPr>
        <p:grpSpPr>
          <a:xfrm>
            <a:off x="2088240" y="1685601"/>
            <a:ext cx="2427160" cy="1408740"/>
            <a:chOff x="8111953" y="2017047"/>
            <a:chExt cx="2427505" cy="1408940"/>
          </a:xfrm>
        </p:grpSpPr>
        <p:sp>
          <p:nvSpPr>
            <p:cNvPr id="11" name="Rectangle 10">
              <a:extLst>
                <a:ext uri="{FF2B5EF4-FFF2-40B4-BE49-F238E27FC236}">
                  <a16:creationId xmlns:a16="http://schemas.microsoft.com/office/drawing/2014/main" id="{39F74018-FA88-4762-B5BF-EDDD6851FE55}"/>
                </a:ext>
              </a:extLst>
            </p:cNvPr>
            <p:cNvSpPr/>
            <p:nvPr/>
          </p:nvSpPr>
          <p:spPr bwMode="auto">
            <a:xfrm>
              <a:off x="8497202" y="2017047"/>
              <a:ext cx="848639" cy="14089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D0B76F9-349C-416F-A610-DFBFA65AEB43}"/>
                </a:ext>
              </a:extLst>
            </p:cNvPr>
            <p:cNvSpPr txBox="1"/>
            <p:nvPr/>
          </p:nvSpPr>
          <p:spPr>
            <a:xfrm>
              <a:off x="8111953" y="2094694"/>
              <a:ext cx="1083178" cy="180075"/>
            </a:xfrm>
            <a:prstGeom prst="rect">
              <a:avLst/>
            </a:prstGeom>
            <a:noFill/>
          </p:spPr>
          <p:txBody>
            <a:bodyPr wrap="square" lIns="0" tIns="0" rIns="0" bIns="0" rtlCol="0">
              <a:spAutoFit/>
            </a:bodyPr>
            <a:lstStyle/>
            <a:p>
              <a:pPr algn="ctr" defTabSz="914225">
                <a:lnSpc>
                  <a:spcPct val="90000"/>
                </a:lnSpc>
                <a:spcAft>
                  <a:spcPts val="600"/>
                </a:spcAft>
                <a:defRPr/>
              </a:pPr>
              <a:r>
                <a:rPr lang="en-US" sz="1300">
                  <a:latin typeface="Segoe UI Semibold" panose="020B0702040204020203" pitchFamily="34" charset="0"/>
                </a:rPr>
                <a:t>DESKTOP</a:t>
              </a:r>
            </a:p>
          </p:txBody>
        </p:sp>
        <p:grpSp>
          <p:nvGrpSpPr>
            <p:cNvPr id="13" name="monitor 1" descr="monitor, desktop">
              <a:extLst>
                <a:ext uri="{FF2B5EF4-FFF2-40B4-BE49-F238E27FC236}">
                  <a16:creationId xmlns:a16="http://schemas.microsoft.com/office/drawing/2014/main" id="{2F682742-257F-4440-89D5-DC55C4538BFF}"/>
                </a:ext>
              </a:extLst>
            </p:cNvPr>
            <p:cNvGrpSpPr/>
            <p:nvPr/>
          </p:nvGrpSpPr>
          <p:grpSpPr>
            <a:xfrm>
              <a:off x="8118713" y="2438284"/>
              <a:ext cx="1128359" cy="919564"/>
              <a:chOff x="4233864" y="1827214"/>
              <a:chExt cx="403225" cy="328613"/>
            </a:xfrm>
          </p:grpSpPr>
          <p:sp>
            <p:nvSpPr>
              <p:cNvPr id="20" name="Freeform 53">
                <a:extLst>
                  <a:ext uri="{FF2B5EF4-FFF2-40B4-BE49-F238E27FC236}">
                    <a16:creationId xmlns:a16="http://schemas.microsoft.com/office/drawing/2014/main" id="{ABF1F185-E43D-4259-9E88-B9E0FFAD018D}"/>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21" name="Freeform 54">
                <a:extLst>
                  <a:ext uri="{FF2B5EF4-FFF2-40B4-BE49-F238E27FC236}">
                    <a16:creationId xmlns:a16="http://schemas.microsoft.com/office/drawing/2014/main" id="{B500E180-6E11-4CCE-A83E-7E02182E5C64}"/>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22" name="Freeform 173">
                <a:extLst>
                  <a:ext uri="{FF2B5EF4-FFF2-40B4-BE49-F238E27FC236}">
                    <a16:creationId xmlns:a16="http://schemas.microsoft.com/office/drawing/2014/main" id="{4D901543-F66A-462B-8F30-7B18551A41D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sp>
          <p:nvSpPr>
            <p:cNvPr id="14" name="TextBox 13">
              <a:extLst>
                <a:ext uri="{FF2B5EF4-FFF2-40B4-BE49-F238E27FC236}">
                  <a16:creationId xmlns:a16="http://schemas.microsoft.com/office/drawing/2014/main" id="{F14D9078-09AE-4DC6-8F94-1918252E9AE2}"/>
                </a:ext>
              </a:extLst>
            </p:cNvPr>
            <p:cNvSpPr txBox="1"/>
            <p:nvPr/>
          </p:nvSpPr>
          <p:spPr>
            <a:xfrm>
              <a:off x="9853528" y="2094964"/>
              <a:ext cx="685930" cy="180075"/>
            </a:xfrm>
            <a:prstGeom prst="rect">
              <a:avLst/>
            </a:prstGeom>
            <a:noFill/>
            <a:ln>
              <a:noFill/>
            </a:ln>
          </p:spPr>
          <p:txBody>
            <a:bodyPr wrap="square" lIns="0" tIns="0" rIns="0" bIns="0" rtlCol="0">
              <a:spAutoFit/>
            </a:bodyPr>
            <a:lstStyle/>
            <a:p>
              <a:pPr algn="ctr" defTabSz="914225">
                <a:lnSpc>
                  <a:spcPct val="90000"/>
                </a:lnSpc>
                <a:spcAft>
                  <a:spcPts val="600"/>
                </a:spcAft>
                <a:defRPr/>
              </a:pPr>
              <a:r>
                <a:rPr lang="en-US" sz="1300">
                  <a:latin typeface="Segoe UI Semibold" panose="020B0702040204020203" pitchFamily="34" charset="0"/>
                </a:rPr>
                <a:t>MOBILE</a:t>
              </a:r>
            </a:p>
          </p:txBody>
        </p:sp>
        <p:grpSp>
          <p:nvGrpSpPr>
            <p:cNvPr id="15" name="phone" descr="phone">
              <a:extLst>
                <a:ext uri="{FF2B5EF4-FFF2-40B4-BE49-F238E27FC236}">
                  <a16:creationId xmlns:a16="http://schemas.microsoft.com/office/drawing/2014/main" id="{2D6C4FA8-360D-45BA-8882-FFF45CA9525A}"/>
                </a:ext>
              </a:extLst>
            </p:cNvPr>
            <p:cNvGrpSpPr/>
            <p:nvPr/>
          </p:nvGrpSpPr>
          <p:grpSpPr>
            <a:xfrm>
              <a:off x="9911605" y="2438291"/>
              <a:ext cx="557122" cy="921857"/>
              <a:chOff x="7648576" y="1841501"/>
              <a:chExt cx="177806" cy="301625"/>
            </a:xfrm>
          </p:grpSpPr>
          <p:sp>
            <p:nvSpPr>
              <p:cNvPr id="16" name="Freeform 48">
                <a:extLst>
                  <a:ext uri="{FF2B5EF4-FFF2-40B4-BE49-F238E27FC236}">
                    <a16:creationId xmlns:a16="http://schemas.microsoft.com/office/drawing/2014/main" id="{9B23AAF6-9487-41C6-8DC1-4C14172F5FB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7" name="Rectangle 16">
                <a:extLst>
                  <a:ext uri="{FF2B5EF4-FFF2-40B4-BE49-F238E27FC236}">
                    <a16:creationId xmlns:a16="http://schemas.microsoft.com/office/drawing/2014/main" id="{EE1BAACD-C7C4-49B6-B8D6-EA2007547BA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 name="Freeform 50">
                <a:extLst>
                  <a:ext uri="{FF2B5EF4-FFF2-40B4-BE49-F238E27FC236}">
                    <a16:creationId xmlns:a16="http://schemas.microsoft.com/office/drawing/2014/main" id="{3BA7568A-896B-4C53-99E9-181A5EA8F3CA}"/>
                  </a:ext>
                </a:extLst>
              </p:cNvPr>
              <p:cNvSpPr>
                <a:spLocks/>
              </p:cNvSpPr>
              <p:nvPr/>
            </p:nvSpPr>
            <p:spPr bwMode="auto">
              <a:xfrm>
                <a:off x="7648582"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9" name="Freeform 175">
                <a:extLst>
                  <a:ext uri="{FF2B5EF4-FFF2-40B4-BE49-F238E27FC236}">
                    <a16:creationId xmlns:a16="http://schemas.microsoft.com/office/drawing/2014/main" id="{484E0B39-BCBA-4617-A721-11BEBB1A99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grpSp>
        <p:nvGrpSpPr>
          <p:cNvPr id="27" name="Group 26">
            <a:extLst>
              <a:ext uri="{FF2B5EF4-FFF2-40B4-BE49-F238E27FC236}">
                <a16:creationId xmlns:a16="http://schemas.microsoft.com/office/drawing/2014/main" id="{ECEB5BB1-9EEA-4A4B-90ED-822FAB6DE264}"/>
              </a:ext>
            </a:extLst>
          </p:cNvPr>
          <p:cNvGrpSpPr/>
          <p:nvPr/>
        </p:nvGrpSpPr>
        <p:grpSpPr>
          <a:xfrm>
            <a:off x="1487225" y="3929942"/>
            <a:ext cx="1754813" cy="664370"/>
            <a:chOff x="474924" y="2957810"/>
            <a:chExt cx="9253607" cy="3077297"/>
          </a:xfrm>
          <a:solidFill>
            <a:srgbClr val="00A4EF"/>
          </a:solidFill>
        </p:grpSpPr>
        <p:sp>
          <p:nvSpPr>
            <p:cNvPr id="25" name="TextBox 24">
              <a:extLst>
                <a:ext uri="{FF2B5EF4-FFF2-40B4-BE49-F238E27FC236}">
                  <a16:creationId xmlns:a16="http://schemas.microsoft.com/office/drawing/2014/main" id="{F464B13D-ECDB-4868-A7A0-9D0A1CA2AF07}"/>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26" name="TextBox 25">
              <a:extLst>
                <a:ext uri="{FF2B5EF4-FFF2-40B4-BE49-F238E27FC236}">
                  <a16:creationId xmlns:a16="http://schemas.microsoft.com/office/drawing/2014/main" id="{0DE719C6-101A-489B-8F14-48C6062AC11D}"/>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Windows</a:t>
              </a:r>
            </a:p>
          </p:txBody>
        </p:sp>
      </p:grpSp>
      <p:grpSp>
        <p:nvGrpSpPr>
          <p:cNvPr id="31" name="Group 30">
            <a:extLst>
              <a:ext uri="{FF2B5EF4-FFF2-40B4-BE49-F238E27FC236}">
                <a16:creationId xmlns:a16="http://schemas.microsoft.com/office/drawing/2014/main" id="{3C1A27D6-13BC-4252-B815-4E8D49A51482}"/>
              </a:ext>
            </a:extLst>
          </p:cNvPr>
          <p:cNvGrpSpPr/>
          <p:nvPr/>
        </p:nvGrpSpPr>
        <p:grpSpPr>
          <a:xfrm>
            <a:off x="1480604" y="4645798"/>
            <a:ext cx="1761435" cy="664370"/>
            <a:chOff x="474924" y="2957810"/>
            <a:chExt cx="9253607" cy="3077297"/>
          </a:xfrm>
          <a:solidFill>
            <a:srgbClr val="2C3E50"/>
          </a:solidFill>
        </p:grpSpPr>
        <p:sp>
          <p:nvSpPr>
            <p:cNvPr id="29" name="TextBox 28">
              <a:extLst>
                <a:ext uri="{FF2B5EF4-FFF2-40B4-BE49-F238E27FC236}">
                  <a16:creationId xmlns:a16="http://schemas.microsoft.com/office/drawing/2014/main" id="{CE016C4C-086A-48BD-9A4B-FFCE1417A6E1}"/>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30" name="TextBox 29">
              <a:extLst>
                <a:ext uri="{FF2B5EF4-FFF2-40B4-BE49-F238E27FC236}">
                  <a16:creationId xmlns:a16="http://schemas.microsoft.com/office/drawing/2014/main" id="{638EF1FE-1740-496A-87C9-60CA58846385}"/>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macOS</a:t>
              </a:r>
            </a:p>
          </p:txBody>
        </p:sp>
      </p:grpSp>
      <p:grpSp>
        <p:nvGrpSpPr>
          <p:cNvPr id="35" name="Group 34">
            <a:extLst>
              <a:ext uri="{FF2B5EF4-FFF2-40B4-BE49-F238E27FC236}">
                <a16:creationId xmlns:a16="http://schemas.microsoft.com/office/drawing/2014/main" id="{2844C7F4-492F-446C-BE6A-9DA71124F4ED}"/>
              </a:ext>
            </a:extLst>
          </p:cNvPr>
          <p:cNvGrpSpPr/>
          <p:nvPr/>
        </p:nvGrpSpPr>
        <p:grpSpPr>
          <a:xfrm>
            <a:off x="3297687" y="3927579"/>
            <a:ext cx="1754813" cy="664370"/>
            <a:chOff x="474924" y="2957810"/>
            <a:chExt cx="9253607" cy="3077297"/>
          </a:xfrm>
          <a:solidFill>
            <a:srgbClr val="B455B6"/>
          </a:solidFill>
        </p:grpSpPr>
        <p:sp>
          <p:nvSpPr>
            <p:cNvPr id="33" name="TextBox 32">
              <a:extLst>
                <a:ext uri="{FF2B5EF4-FFF2-40B4-BE49-F238E27FC236}">
                  <a16:creationId xmlns:a16="http://schemas.microsoft.com/office/drawing/2014/main" id="{AB9E99C8-552D-4BBE-B454-482818003B35}"/>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34" name="TextBox 33">
              <a:extLst>
                <a:ext uri="{FF2B5EF4-FFF2-40B4-BE49-F238E27FC236}">
                  <a16:creationId xmlns:a16="http://schemas.microsoft.com/office/drawing/2014/main" id="{B4C97505-D17B-433B-9600-077FAEEA7FAA}"/>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iOS</a:t>
              </a:r>
            </a:p>
          </p:txBody>
        </p:sp>
      </p:grpSp>
      <p:grpSp>
        <p:nvGrpSpPr>
          <p:cNvPr id="39" name="Group 38">
            <a:extLst>
              <a:ext uri="{FF2B5EF4-FFF2-40B4-BE49-F238E27FC236}">
                <a16:creationId xmlns:a16="http://schemas.microsoft.com/office/drawing/2014/main" id="{2EA59245-1170-41C9-9D0A-567D6BF47620}"/>
              </a:ext>
            </a:extLst>
          </p:cNvPr>
          <p:cNvGrpSpPr/>
          <p:nvPr/>
        </p:nvGrpSpPr>
        <p:grpSpPr>
          <a:xfrm>
            <a:off x="3299102" y="4637532"/>
            <a:ext cx="1754813" cy="664370"/>
            <a:chOff x="474924" y="2957810"/>
            <a:chExt cx="9253607" cy="3077297"/>
          </a:xfrm>
          <a:solidFill>
            <a:srgbClr val="77D065"/>
          </a:solidFill>
        </p:grpSpPr>
        <p:sp>
          <p:nvSpPr>
            <p:cNvPr id="37" name="TextBox 36">
              <a:extLst>
                <a:ext uri="{FF2B5EF4-FFF2-40B4-BE49-F238E27FC236}">
                  <a16:creationId xmlns:a16="http://schemas.microsoft.com/office/drawing/2014/main" id="{459F19CA-17DC-410F-B4B9-AF185962737D}"/>
                </a:ext>
              </a:extLst>
            </p:cNvPr>
            <p:cNvSpPr txBox="1"/>
            <p:nvPr/>
          </p:nvSpPr>
          <p:spPr>
            <a:xfrm>
              <a:off x="474924" y="2957810"/>
              <a:ext cx="9253607" cy="3077297"/>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a:solidFill>
                  <a:srgbClr val="FFFFFF"/>
                </a:solidFill>
                <a:latin typeface="Segoe UI"/>
              </a:endParaRPr>
            </a:p>
          </p:txBody>
        </p:sp>
        <p:sp>
          <p:nvSpPr>
            <p:cNvPr id="38" name="TextBox 37">
              <a:extLst>
                <a:ext uri="{FF2B5EF4-FFF2-40B4-BE49-F238E27FC236}">
                  <a16:creationId xmlns:a16="http://schemas.microsoft.com/office/drawing/2014/main" id="{19856E43-1D63-4C31-9D18-0EB2AEBB6F52}"/>
                </a:ext>
              </a:extLst>
            </p:cNvPr>
            <p:cNvSpPr txBox="1"/>
            <p:nvPr/>
          </p:nvSpPr>
          <p:spPr>
            <a:xfrm>
              <a:off x="532407" y="3148827"/>
              <a:ext cx="9162736" cy="2618702"/>
            </a:xfrm>
            <a:prstGeom prst="rect">
              <a:avLst/>
            </a:prstGeom>
            <a:grp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2000">
                  <a:solidFill>
                    <a:srgbClr val="FFFFFF"/>
                  </a:solidFill>
                  <a:latin typeface="Segoe UI Semibold"/>
                  <a:cs typeface="Segoe UI Semibold"/>
                </a:rPr>
                <a:t>Android</a:t>
              </a:r>
            </a:p>
          </p:txBody>
        </p:sp>
      </p:grpSp>
      <p:sp>
        <p:nvSpPr>
          <p:cNvPr id="36" name="TextBox 35">
            <a:extLst>
              <a:ext uri="{FF2B5EF4-FFF2-40B4-BE49-F238E27FC236}">
                <a16:creationId xmlns:a16="http://schemas.microsoft.com/office/drawing/2014/main" id="{848069B7-72F2-4412-9490-6B27F7522FEF}"/>
              </a:ext>
            </a:extLst>
          </p:cNvPr>
          <p:cNvSpPr txBox="1"/>
          <p:nvPr/>
        </p:nvSpPr>
        <p:spPr>
          <a:xfrm>
            <a:off x="1469850" y="3263522"/>
            <a:ext cx="3531666" cy="565361"/>
          </a:xfrm>
          <a:prstGeom prst="rect">
            <a:avLst/>
          </a:prstGeom>
          <a:solidFill>
            <a:schemeClr val="accent1">
              <a:alpha val="10196"/>
            </a:schemeClr>
          </a:solid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3000" dirty="0">
                <a:solidFill>
                  <a:srgbClr val="FFFFFF"/>
                </a:solidFill>
                <a:latin typeface="Segoe UI Semibold"/>
                <a:cs typeface="Segoe UI Semibold"/>
              </a:rPr>
              <a:t>.NET MAUI </a:t>
            </a:r>
          </a:p>
        </p:txBody>
      </p:sp>
      <p:sp>
        <p:nvSpPr>
          <p:cNvPr id="59" name="Text Placeholder 2">
            <a:extLst>
              <a:ext uri="{FF2B5EF4-FFF2-40B4-BE49-F238E27FC236}">
                <a16:creationId xmlns:a16="http://schemas.microsoft.com/office/drawing/2014/main" id="{5EE166D0-AC5D-4A45-ACDE-08D38C4FFAF1}"/>
              </a:ext>
            </a:extLst>
          </p:cNvPr>
          <p:cNvSpPr txBox="1">
            <a:spLocks/>
          </p:cNvSpPr>
          <p:nvPr/>
        </p:nvSpPr>
        <p:spPr>
          <a:xfrm>
            <a:off x="6930191" y="3897492"/>
            <a:ext cx="4992903" cy="2652761"/>
          </a:xfrm>
          <a:prstGeom prst="rect">
            <a:avLst/>
          </a:prstGeom>
          <a:solidFill>
            <a:schemeClr val="accent6"/>
          </a:solidFill>
        </p:spPr>
        <p:txBody>
          <a:bodyPr vert="horz" wrap="square" lIns="146284" tIns="91427" rIns="146284" bIns="91427"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765" dirty="0">
                <a:latin typeface="Segoe UI Light" panose="020B0502040204020203" pitchFamily="34" charset="0"/>
                <a:cs typeface="Segoe UI Light" panose="020B0502040204020203" pitchFamily="34" charset="0"/>
              </a:rPr>
              <a:t>File | New</a:t>
            </a:r>
          </a:p>
          <a:p>
            <a:pPr marL="457112" indent="-457112"/>
            <a:r>
              <a:rPr lang="en-US" sz="1372" dirty="0">
                <a:latin typeface="Segoe UI"/>
                <a:cs typeface="Segoe UI"/>
              </a:rPr>
              <a:t>Multi-platform App UI (.NET)</a:t>
            </a:r>
          </a:p>
          <a:p>
            <a:pPr marL="457112" indent="-457112"/>
            <a:endParaRPr lang="en-US" sz="1372" dirty="0">
              <a:latin typeface="Segoe UI"/>
              <a:cs typeface="Segoe UI"/>
            </a:endParaRPr>
          </a:p>
          <a:p>
            <a:pPr marL="0" indent="0">
              <a:buNone/>
            </a:pPr>
            <a:r>
              <a:rPr lang="en-US" sz="1765" dirty="0">
                <a:latin typeface="Segoe UI Light"/>
                <a:cs typeface="Segoe UI"/>
              </a:rPr>
              <a:t>CLI</a:t>
            </a:r>
          </a:p>
          <a:p>
            <a:pPr marL="335851" indent="-335851"/>
            <a:r>
              <a:rPr lang="en-US" sz="1372" dirty="0">
                <a:latin typeface="Segoe UI"/>
                <a:cs typeface="Segoe UI"/>
              </a:rPr>
              <a:t>dotnet install </a:t>
            </a:r>
            <a:r>
              <a:rPr lang="en-US" sz="1372" dirty="0" err="1">
                <a:latin typeface="Segoe UI"/>
                <a:cs typeface="Segoe UI"/>
              </a:rPr>
              <a:t>maui</a:t>
            </a:r>
            <a:endParaRPr lang="en-US" sz="1372" dirty="0"/>
          </a:p>
          <a:p>
            <a:pPr marL="335851" indent="-335851"/>
            <a:r>
              <a:rPr lang="en-US" sz="1372" dirty="0">
                <a:latin typeface="Segoe UI"/>
                <a:cs typeface="Segoe UI"/>
              </a:rPr>
              <a:t>dotnet new </a:t>
            </a:r>
            <a:r>
              <a:rPr lang="en-US" sz="1372" dirty="0" err="1">
                <a:latin typeface="Segoe UI"/>
                <a:cs typeface="Segoe UI"/>
              </a:rPr>
              <a:t>maui</a:t>
            </a:r>
            <a:endParaRPr lang="en-US" sz="1372" dirty="0">
              <a:latin typeface="Segoe UI"/>
              <a:cs typeface="Segoe UI"/>
            </a:endParaRPr>
          </a:p>
          <a:p>
            <a:pPr marL="335851" indent="-335851"/>
            <a:endParaRPr lang="en-US" sz="1372" dirty="0">
              <a:latin typeface="Segoe UI"/>
              <a:cs typeface="Segoe UI"/>
            </a:endParaRPr>
          </a:p>
          <a:p>
            <a:pPr marL="0" indent="0">
              <a:buNone/>
            </a:pPr>
            <a:r>
              <a:rPr lang="en-US" sz="1765" dirty="0">
                <a:latin typeface="Segoe UI Light" panose="020B0502040204020203" pitchFamily="34" charset="0"/>
                <a:cs typeface="Segoe UI Light" panose="020B0502040204020203" pitchFamily="34" charset="0"/>
              </a:rPr>
              <a:t>Namespaces </a:t>
            </a:r>
          </a:p>
          <a:p>
            <a:pPr marL="457112" indent="-457112"/>
            <a:r>
              <a:rPr lang="en-US" sz="1372" dirty="0" err="1">
                <a:latin typeface="Segoe UI"/>
                <a:cs typeface="Segoe UI"/>
              </a:rPr>
              <a:t>System.Maui</a:t>
            </a:r>
            <a:r>
              <a:rPr lang="en-US" sz="1372" dirty="0">
                <a:latin typeface="Segoe UI"/>
                <a:cs typeface="Segoe UI"/>
              </a:rPr>
              <a:t> 	(previously </a:t>
            </a:r>
            <a:r>
              <a:rPr lang="en-US" sz="1372" dirty="0" err="1">
                <a:latin typeface="Segoe UI"/>
                <a:cs typeface="Segoe UI"/>
              </a:rPr>
              <a:t>Xamarin.Forms</a:t>
            </a:r>
            <a:r>
              <a:rPr lang="en-US" sz="1372" dirty="0">
                <a:latin typeface="Segoe UI"/>
                <a:cs typeface="Segoe UI"/>
              </a:rPr>
              <a:t>)</a:t>
            </a:r>
          </a:p>
          <a:p>
            <a:pPr marL="457112" indent="-457112"/>
            <a:r>
              <a:rPr lang="en-US" sz="1372" dirty="0" err="1">
                <a:latin typeface="Segoe UI"/>
                <a:cs typeface="Segoe UI"/>
              </a:rPr>
              <a:t>System.Device</a:t>
            </a:r>
            <a:r>
              <a:rPr lang="en-US" sz="1372" dirty="0">
                <a:latin typeface="Segoe UI"/>
                <a:cs typeface="Segoe UI"/>
              </a:rPr>
              <a:t> 	(previously </a:t>
            </a:r>
            <a:r>
              <a:rPr lang="en-US" sz="1372" dirty="0" err="1">
                <a:latin typeface="Segoe UI"/>
                <a:cs typeface="Segoe UI"/>
              </a:rPr>
              <a:t>Xamarin.Essentials</a:t>
            </a:r>
            <a:r>
              <a:rPr lang="en-US" sz="1372" dirty="0">
                <a:latin typeface="Segoe UI"/>
                <a:cs typeface="Segoe UI"/>
              </a:rPr>
              <a:t>)</a:t>
            </a:r>
            <a:endParaRPr lang="en-US" sz="1372" dirty="0"/>
          </a:p>
        </p:txBody>
      </p:sp>
      <p:sp>
        <p:nvSpPr>
          <p:cNvPr id="62" name="Text Placeholder 2">
            <a:extLst>
              <a:ext uri="{FF2B5EF4-FFF2-40B4-BE49-F238E27FC236}">
                <a16:creationId xmlns:a16="http://schemas.microsoft.com/office/drawing/2014/main" id="{95618F03-1C8B-44EA-84A5-90C137A669D1}"/>
              </a:ext>
            </a:extLst>
          </p:cNvPr>
          <p:cNvSpPr txBox="1">
            <a:spLocks/>
          </p:cNvSpPr>
          <p:nvPr/>
        </p:nvSpPr>
        <p:spPr>
          <a:xfrm>
            <a:off x="204646" y="5562243"/>
            <a:ext cx="6725546" cy="1270771"/>
          </a:xfrm>
          <a:prstGeom prst="rect">
            <a:avLst/>
          </a:prstGeom>
        </p:spPr>
        <p:txBody>
          <a:bodyPr vert="horz" wrap="square" lIns="146284" tIns="91427" rIns="146284" bIns="91427"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765" dirty="0">
                <a:latin typeface="Segoe UI Light"/>
                <a:cs typeface="Segoe UI"/>
              </a:rPr>
              <a:t>Compatibility</a:t>
            </a:r>
          </a:p>
          <a:p>
            <a:pPr marL="335851" indent="-335851"/>
            <a:r>
              <a:rPr lang="en-US" sz="1200" b="1" dirty="0">
                <a:latin typeface="Segoe UI"/>
                <a:cs typeface="Segoe UI"/>
              </a:rPr>
              <a:t>Minimal</a:t>
            </a:r>
            <a:r>
              <a:rPr lang="en-US" sz="1200" dirty="0">
                <a:latin typeface="Segoe UI"/>
                <a:cs typeface="Segoe UI"/>
              </a:rPr>
              <a:t> API Changes – All add developer value (perf, dev loop, etc.)</a:t>
            </a:r>
          </a:p>
          <a:p>
            <a:pPr marL="335851" indent="-335851"/>
            <a:r>
              <a:rPr lang="en-US" sz="1200" b="1" dirty="0">
                <a:latin typeface="Segoe UI"/>
                <a:cs typeface="Segoe UI"/>
              </a:rPr>
              <a:t>Migration support</a:t>
            </a:r>
            <a:r>
              <a:rPr lang="en-US" sz="1200" dirty="0">
                <a:latin typeface="Segoe UI"/>
                <a:cs typeface="Segoe UI"/>
              </a:rPr>
              <a:t> for Xamarin &amp; </a:t>
            </a:r>
            <a:r>
              <a:rPr lang="en-US" sz="1200" dirty="0" err="1">
                <a:latin typeface="Segoe UI"/>
                <a:cs typeface="Segoe UI"/>
              </a:rPr>
              <a:t>Xamarin.Forms</a:t>
            </a:r>
            <a:endParaRPr lang="en-US" sz="1200" dirty="0">
              <a:latin typeface="Segoe UI"/>
              <a:cs typeface="Segoe UI"/>
            </a:endParaRPr>
          </a:p>
          <a:p>
            <a:pPr marL="335851" indent="-335851"/>
            <a:r>
              <a:rPr lang="en-US" sz="1200" dirty="0"/>
              <a:t>Existing </a:t>
            </a:r>
            <a:r>
              <a:rPr lang="en-US" sz="1200" dirty="0" err="1"/>
              <a:t>Xamarin.Forms</a:t>
            </a:r>
            <a:r>
              <a:rPr lang="en-US" sz="1200" dirty="0"/>
              <a:t> app support for </a:t>
            </a:r>
            <a:r>
              <a:rPr lang="en-US" sz="1200" b="1" dirty="0"/>
              <a:t>one-year</a:t>
            </a:r>
            <a:r>
              <a:rPr lang="en-US" sz="1200" dirty="0"/>
              <a:t> window after release of .NET MAUI</a:t>
            </a:r>
          </a:p>
          <a:p>
            <a:pPr marL="335851" indent="-335851"/>
            <a:endParaRPr lang="en-US" sz="1372" dirty="0"/>
          </a:p>
        </p:txBody>
      </p:sp>
    </p:spTree>
    <p:extLst>
      <p:ext uri="{BB962C8B-B14F-4D97-AF65-F5344CB8AC3E}">
        <p14:creationId xmlns:p14="http://schemas.microsoft.com/office/powerpoint/2010/main" val="94662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500"/>
                                        <p:tgtEl>
                                          <p:spTgt spid="2">
                                            <p:txEl>
                                              <p:pRg st="0" end="0"/>
                                            </p:tx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Effect transition="in" filter="fade">
                                      <p:cBhvr>
                                        <p:cTn id="32" dur="500"/>
                                        <p:tgtEl>
                                          <p:spTgt spid="2">
                                            <p:txEl>
                                              <p:pRg st="1" end="1"/>
                                            </p:txEl>
                                          </p:spTgt>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
                                            <p:txEl>
                                              <p:pRg st="2" end="2"/>
                                            </p:txEl>
                                          </p:spTgt>
                                        </p:tgtEl>
                                        <p:attrNameLst>
                                          <p:attrName>style.visibility</p:attrName>
                                        </p:attrNameLst>
                                      </p:cBhvr>
                                      <p:to>
                                        <p:strVal val="visible"/>
                                      </p:to>
                                    </p:set>
                                    <p:animEffect transition="in" filter="fade">
                                      <p:cBhvr>
                                        <p:cTn id="36" dur="500"/>
                                        <p:tgtEl>
                                          <p:spTgt spid="2">
                                            <p:txEl>
                                              <p:pRg st="2" end="2"/>
                                            </p:txEl>
                                          </p:spTgt>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Effect transition="in" filter="fade">
                                      <p:cBhvr>
                                        <p:cTn id="40" dur="500"/>
                                        <p:tgtEl>
                                          <p:spTgt spid="2">
                                            <p:txEl>
                                              <p:pRg st="3" end="3"/>
                                            </p:txEl>
                                          </p:spTgt>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fade">
                                      <p:cBhvr>
                                        <p:cTn id="44" dur="500"/>
                                        <p:tgtEl>
                                          <p:spTgt spid="2">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fade">
                                      <p:cBhvr>
                                        <p:cTn id="47" dur="500"/>
                                        <p:tgtEl>
                                          <p:spTgt spid="2">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txEl>
                                              <p:pRg st="6" end="6"/>
                                            </p:txEl>
                                          </p:spTgt>
                                        </p:tgtEl>
                                        <p:attrNameLst>
                                          <p:attrName>style.visibility</p:attrName>
                                        </p:attrNameLst>
                                      </p:cBhvr>
                                      <p:to>
                                        <p:strVal val="visible"/>
                                      </p:to>
                                    </p:set>
                                    <p:animEffect transition="in" filter="fade">
                                      <p:cBhvr>
                                        <p:cTn id="50" dur="500"/>
                                        <p:tgtEl>
                                          <p:spTgt spid="2">
                                            <p:txEl>
                                              <p:pRg st="6" end="6"/>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36" grpId="0" animBg="1"/>
      <p:bldP spid="59" grpId="0" animBg="1"/>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F02EC-F1E0-6E49-985D-AEE050C72A2B}"/>
              </a:ext>
            </a:extLst>
          </p:cNvPr>
          <p:cNvSpPr>
            <a:spLocks noGrp="1"/>
          </p:cNvSpPr>
          <p:nvPr>
            <p:ph type="title"/>
          </p:nvPr>
        </p:nvSpPr>
        <p:spPr/>
        <p:txBody>
          <a:bodyPr/>
          <a:lstStyle/>
          <a:p>
            <a:r>
              <a:rPr lang="es-ES" dirty="0" err="1"/>
              <a:t>Goals</a:t>
            </a:r>
            <a:r>
              <a:rPr lang="es-ES" dirty="0"/>
              <a:t> of .NET MAUI</a:t>
            </a:r>
          </a:p>
        </p:txBody>
      </p:sp>
      <p:sp>
        <p:nvSpPr>
          <p:cNvPr id="3" name="Rectángulo 2">
            <a:extLst>
              <a:ext uri="{FF2B5EF4-FFF2-40B4-BE49-F238E27FC236}">
                <a16:creationId xmlns:a16="http://schemas.microsoft.com/office/drawing/2014/main" id="{1F823A32-4AEF-3249-B57E-26FEB417350C}"/>
              </a:ext>
            </a:extLst>
          </p:cNvPr>
          <p:cNvSpPr/>
          <p:nvPr/>
        </p:nvSpPr>
        <p:spPr bwMode="auto">
          <a:xfrm>
            <a:off x="588263" y="1736208"/>
            <a:ext cx="2429691" cy="46242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err="1">
                <a:gradFill>
                  <a:gsLst>
                    <a:gs pos="0">
                      <a:srgbClr val="FFFFFF"/>
                    </a:gs>
                    <a:gs pos="100000">
                      <a:srgbClr val="FFFFFF"/>
                    </a:gs>
                  </a:gsLst>
                  <a:lin ang="5400000" scaled="0"/>
                </a:gradFill>
                <a:ea typeface="Segoe UI" pitchFamily="34" charset="0"/>
                <a:cs typeface="Segoe UI" pitchFamily="34" charset="0"/>
              </a:rPr>
              <a:t>Quality</a:t>
            </a:r>
            <a:endParaRPr lang="es-ES" sz="28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12 </a:t>
            </a:r>
            <a:r>
              <a:rPr lang="es-ES" sz="2000" err="1">
                <a:gradFill>
                  <a:gsLst>
                    <a:gs pos="0">
                      <a:srgbClr val="FFFFFF"/>
                    </a:gs>
                    <a:gs pos="100000">
                      <a:srgbClr val="FFFFFF"/>
                    </a:gs>
                  </a:gsLst>
                  <a:lin ang="5400000" scaled="0"/>
                </a:gradFill>
                <a:ea typeface="Segoe UI" pitchFamily="34" charset="0"/>
                <a:cs typeface="Segoe UI" pitchFamily="34" charset="0"/>
              </a:rPr>
              <a:t>months</a:t>
            </a:r>
            <a:r>
              <a:rPr lang="es-ES" sz="2000">
                <a:gradFill>
                  <a:gsLst>
                    <a:gs pos="0">
                      <a:srgbClr val="FFFFFF"/>
                    </a:gs>
                    <a:gs pos="100000">
                      <a:srgbClr val="FFFFFF"/>
                    </a:gs>
                  </a:gsLst>
                  <a:lin ang="5400000" scaled="0"/>
                </a:gradFill>
                <a:ea typeface="Segoe UI" pitchFamily="34" charset="0"/>
                <a:cs typeface="Segoe UI" pitchFamily="34" charset="0"/>
              </a:rPr>
              <a:t> of </a:t>
            </a:r>
            <a:r>
              <a:rPr lang="es-ES" sz="2000" err="1">
                <a:gradFill>
                  <a:gsLst>
                    <a:gs pos="0">
                      <a:srgbClr val="FFFFFF"/>
                    </a:gs>
                    <a:gs pos="100000">
                      <a:srgbClr val="FFFFFF"/>
                    </a:gs>
                  </a:gsLst>
                  <a:lin ang="5400000" scaled="0"/>
                </a:gradFill>
                <a:ea typeface="Segoe UI" pitchFamily="34" charset="0"/>
                <a:cs typeface="Segoe UI" pitchFamily="34" charset="0"/>
              </a:rPr>
              <a:t>Xamarin</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quality</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releases</a:t>
            </a:r>
            <a:r>
              <a:rPr lang="es-ES" sz="2000">
                <a:gradFill>
                  <a:gsLst>
                    <a:gs pos="0">
                      <a:srgbClr val="FFFFFF"/>
                    </a:gs>
                    <a:gs pos="100000">
                      <a:srgbClr val="FFFFFF"/>
                    </a:gs>
                  </a:gsLst>
                  <a:lin ang="5400000" scaled="0"/>
                </a:gradFill>
                <a:ea typeface="Segoe UI" pitchFamily="34" charset="0"/>
                <a:cs typeface="Segoe UI" pitchFamily="34" charset="0"/>
              </a:rPr>
              <a:t>.</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Reorganized</a:t>
            </a:r>
            <a:r>
              <a:rPr lang="es-ES" sz="2000">
                <a:gradFill>
                  <a:gsLst>
                    <a:gs pos="0">
                      <a:srgbClr val="FFFFFF"/>
                    </a:gs>
                    <a:gs pos="100000">
                      <a:srgbClr val="FFFFFF"/>
                    </a:gs>
                  </a:gsLst>
                  <a:lin ang="5400000" scaled="0"/>
                </a:gradFill>
                <a:ea typeface="Segoe UI" pitchFamily="34" charset="0"/>
                <a:cs typeface="Segoe UI" pitchFamily="34" charset="0"/>
              </a:rPr>
              <a:t> Project </a:t>
            </a:r>
            <a:r>
              <a:rPr lang="es-ES" sz="2000" err="1">
                <a:gradFill>
                  <a:gsLst>
                    <a:gs pos="0">
                      <a:srgbClr val="FFFFFF"/>
                    </a:gs>
                    <a:gs pos="100000">
                      <a:srgbClr val="FFFFFF"/>
                    </a:gs>
                  </a:gsLst>
                  <a:lin ang="5400000" scaled="0"/>
                </a:gradFill>
                <a:ea typeface="Segoe UI" pitchFamily="34" charset="0"/>
                <a:cs typeface="Segoe UI" pitchFamily="34" charset="0"/>
              </a:rPr>
              <a:t>structure</a:t>
            </a:r>
            <a:r>
              <a:rPr lang="es-ES" sz="2000">
                <a:gradFill>
                  <a:gsLst>
                    <a:gs pos="0">
                      <a:srgbClr val="FFFFFF"/>
                    </a:gs>
                    <a:gs pos="100000">
                      <a:srgbClr val="FFFFFF"/>
                    </a:gs>
                  </a:gsLst>
                  <a:lin ang="5400000" scaled="0"/>
                </a:gradFill>
                <a:ea typeface="Segoe UI" pitchFamily="34" charset="0"/>
                <a:cs typeface="Segoe UI" pitchFamily="34" charset="0"/>
              </a:rPr>
              <a:t>.</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Standardized</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class</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naming</a:t>
            </a:r>
            <a:r>
              <a:rPr lang="es-ES" sz="2000">
                <a:gradFill>
                  <a:gsLst>
                    <a:gs pos="0">
                      <a:srgbClr val="FFFFFF"/>
                    </a:gs>
                    <a:gs pos="100000">
                      <a:srgbClr val="FFFFFF"/>
                    </a:gs>
                  </a:gsLst>
                  <a:lin ang="5400000" scaled="0"/>
                </a:gradFill>
                <a:ea typeface="Segoe UI" pitchFamily="34" charset="0"/>
                <a:cs typeface="Segoe UI" pitchFamily="34" charset="0"/>
              </a:rPr>
              <a:t> and </a:t>
            </a:r>
            <a:r>
              <a:rPr lang="es-ES" sz="2000" err="1">
                <a:gradFill>
                  <a:gsLst>
                    <a:gs pos="0">
                      <a:srgbClr val="FFFFFF"/>
                    </a:gs>
                    <a:gs pos="100000">
                      <a:srgbClr val="FFFFFF"/>
                    </a:gs>
                  </a:gsLst>
                  <a:lin ang="5400000" scaled="0"/>
                </a:gradFill>
                <a:ea typeface="Segoe UI" pitchFamily="34" charset="0"/>
                <a:cs typeface="Segoe UI" pitchFamily="34" charset="0"/>
              </a:rPr>
              <a:t>structure</a:t>
            </a:r>
            <a:r>
              <a:rPr lang="es-ES" sz="2000">
                <a:gradFill>
                  <a:gsLst>
                    <a:gs pos="0">
                      <a:srgbClr val="FFFFFF"/>
                    </a:gs>
                    <a:gs pos="100000">
                      <a:srgbClr val="FFFFFF"/>
                    </a:gs>
                  </a:gsLst>
                  <a:lin ang="5400000" scaled="0"/>
                </a:gradFill>
                <a:ea typeface="Segoe UI" pitchFamily="34" charset="0"/>
                <a:cs typeface="Segoe UI" pitchFamily="34" charset="0"/>
              </a:rPr>
              <a:t>.</a:t>
            </a:r>
          </a:p>
        </p:txBody>
      </p:sp>
      <p:sp>
        <p:nvSpPr>
          <p:cNvPr id="5" name="Rectángulo 4">
            <a:extLst>
              <a:ext uri="{FF2B5EF4-FFF2-40B4-BE49-F238E27FC236}">
                <a16:creationId xmlns:a16="http://schemas.microsoft.com/office/drawing/2014/main" id="{9A8469C5-7659-FC43-A2A6-9DED3124E090}"/>
              </a:ext>
            </a:extLst>
          </p:cNvPr>
          <p:cNvSpPr/>
          <p:nvPr/>
        </p:nvSpPr>
        <p:spPr bwMode="auto">
          <a:xfrm>
            <a:off x="3258309" y="1736206"/>
            <a:ext cx="2429691" cy="462425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a:gradFill>
                  <a:gsLst>
                    <a:gs pos="0">
                      <a:srgbClr val="FFFFFF"/>
                    </a:gs>
                    <a:gs pos="100000">
                      <a:srgbClr val="FFFFFF"/>
                    </a:gs>
                  </a:gsLst>
                  <a:lin ang="5400000" scaled="0"/>
                </a:gradFill>
                <a:ea typeface="Segoe UI" pitchFamily="34" charset="0"/>
                <a:cs typeface="Segoe UI" pitchFamily="34" charset="0"/>
              </a:rPr>
              <a:t>Performance</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Faster</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cold</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start</a:t>
            </a:r>
            <a:r>
              <a:rPr lang="es-ES" sz="2000">
                <a:gradFill>
                  <a:gsLst>
                    <a:gs pos="0">
                      <a:srgbClr val="FFFFFF"/>
                    </a:gs>
                    <a:gs pos="100000">
                      <a:srgbClr val="FFFFFF"/>
                    </a:gs>
                  </a:gsLst>
                  <a:lin ang="5400000" scaled="0"/>
                </a:gradFill>
                <a:ea typeface="Segoe UI" pitchFamily="34" charset="0"/>
                <a:cs typeface="Segoe UI" pitchFamily="34" charset="0"/>
              </a:rPr>
              <a:t>.</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Reduced</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view</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nesting</a:t>
            </a:r>
            <a:r>
              <a:rPr lang="es-ES" sz="2000">
                <a:gradFill>
                  <a:gsLst>
                    <a:gs pos="0">
                      <a:srgbClr val="FFFFFF"/>
                    </a:gs>
                    <a:gs pos="100000">
                      <a:srgbClr val="FFFFFF"/>
                    </a:gs>
                  </a:gsLst>
                  <a:lin ang="5400000" scaled="0"/>
                </a:gradFill>
                <a:ea typeface="Segoe UI" pitchFamily="34" charset="0"/>
                <a:cs typeface="Segoe UI" pitchFamily="34" charset="0"/>
              </a:rPr>
              <a:t>.</a:t>
            </a:r>
          </a:p>
        </p:txBody>
      </p:sp>
      <p:sp>
        <p:nvSpPr>
          <p:cNvPr id="7" name="Rectángulo 6">
            <a:extLst>
              <a:ext uri="{FF2B5EF4-FFF2-40B4-BE49-F238E27FC236}">
                <a16:creationId xmlns:a16="http://schemas.microsoft.com/office/drawing/2014/main" id="{313ADB0F-2B4C-2448-A41F-7D23E58CF494}"/>
              </a:ext>
            </a:extLst>
          </p:cNvPr>
          <p:cNvSpPr/>
          <p:nvPr/>
        </p:nvSpPr>
        <p:spPr bwMode="auto">
          <a:xfrm>
            <a:off x="5928355" y="1736206"/>
            <a:ext cx="2429691" cy="462425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err="1">
                <a:gradFill>
                  <a:gsLst>
                    <a:gs pos="0">
                      <a:srgbClr val="FFFFFF"/>
                    </a:gs>
                    <a:gs pos="100000">
                      <a:srgbClr val="FFFFFF"/>
                    </a:gs>
                  </a:gsLst>
                  <a:lin ang="5400000" scaled="0"/>
                </a:gradFill>
                <a:ea typeface="Segoe UI" pitchFamily="34" charset="0"/>
                <a:cs typeface="Segoe UI" pitchFamily="34" charset="0"/>
              </a:rPr>
              <a:t>Design</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Easy</a:t>
            </a:r>
            <a:r>
              <a:rPr lang="es-ES" sz="2000">
                <a:gradFill>
                  <a:gsLst>
                    <a:gs pos="0">
                      <a:srgbClr val="FFFFFF"/>
                    </a:gs>
                    <a:gs pos="100000">
                      <a:srgbClr val="FFFFFF"/>
                    </a:gs>
                  </a:gsLst>
                  <a:lin ang="5400000" scaled="0"/>
                </a:gradFill>
                <a:ea typeface="Segoe UI" pitchFamily="34" charset="0"/>
                <a:cs typeface="Segoe UI" pitchFamily="34" charset="0"/>
              </a:rPr>
              <a:t> control </a:t>
            </a:r>
            <a:r>
              <a:rPr lang="es-ES" sz="2000" err="1">
                <a:gradFill>
                  <a:gsLst>
                    <a:gs pos="0">
                      <a:srgbClr val="FFFFFF"/>
                    </a:gs>
                    <a:gs pos="100000">
                      <a:srgbClr val="FFFFFF"/>
                    </a:gs>
                  </a:gsLst>
                  <a:lin ang="5400000" scaled="0"/>
                </a:gradFill>
                <a:ea typeface="Segoe UI" pitchFamily="34" charset="0"/>
                <a:cs typeface="Segoe UI" pitchFamily="34" charset="0"/>
              </a:rPr>
              <a:t>extensibility</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Quick </a:t>
            </a:r>
            <a:r>
              <a:rPr lang="es-ES" sz="2000" err="1">
                <a:gradFill>
                  <a:gsLst>
                    <a:gs pos="0">
                      <a:srgbClr val="FFFFFF"/>
                    </a:gs>
                    <a:gs pos="100000">
                      <a:srgbClr val="FFFFFF"/>
                    </a:gs>
                  </a:gsLst>
                  <a:lin ang="5400000" scaled="0"/>
                </a:gradFill>
                <a:ea typeface="Segoe UI" pitchFamily="34" charset="0"/>
                <a:cs typeface="Segoe UI" pitchFamily="34" charset="0"/>
              </a:rPr>
              <a:t>cross-platform</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templating</a:t>
            </a:r>
            <a:endParaRPr lang="es-ES" sz="2000">
              <a:gradFill>
                <a:gsLst>
                  <a:gs pos="0">
                    <a:srgbClr val="FFFFFF"/>
                  </a:gs>
                  <a:gs pos="100000">
                    <a:srgbClr val="FFFFFF"/>
                  </a:gs>
                </a:gsLst>
                <a:lin ang="5400000" scaled="0"/>
              </a:gradFill>
              <a:ea typeface="Segoe UI" pitchFamily="34" charset="0"/>
              <a:cs typeface="Segoe UI" pitchFamily="34" charset="0"/>
            </a:endParaRPr>
          </a:p>
        </p:txBody>
      </p:sp>
      <p:sp>
        <p:nvSpPr>
          <p:cNvPr id="9" name="Rectángulo 8">
            <a:extLst>
              <a:ext uri="{FF2B5EF4-FFF2-40B4-BE49-F238E27FC236}">
                <a16:creationId xmlns:a16="http://schemas.microsoft.com/office/drawing/2014/main" id="{0771090E-B153-6343-B842-A25062493EFE}"/>
              </a:ext>
            </a:extLst>
          </p:cNvPr>
          <p:cNvSpPr/>
          <p:nvPr/>
        </p:nvSpPr>
        <p:spPr bwMode="auto">
          <a:xfrm>
            <a:off x="8598401" y="1736206"/>
            <a:ext cx="2429691" cy="462425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800" err="1">
                <a:gradFill>
                  <a:gsLst>
                    <a:gs pos="0">
                      <a:srgbClr val="FFFFFF"/>
                    </a:gs>
                    <a:gs pos="100000">
                      <a:srgbClr val="FFFFFF"/>
                    </a:gs>
                  </a:gsLst>
                  <a:lin ang="5400000" scaled="0"/>
                </a:gradFill>
                <a:ea typeface="Segoe UI" pitchFamily="34" charset="0"/>
                <a:cs typeface="Segoe UI" pitchFamily="34" charset="0"/>
              </a:rPr>
              <a:t>Platforms</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Android</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iOS</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macOS</a:t>
            </a: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a:gradFill>
                  <a:gsLst>
                    <a:gs pos="0">
                      <a:srgbClr val="FFFFFF"/>
                    </a:gs>
                    <a:gs pos="100000">
                      <a:srgbClr val="FFFFFF"/>
                    </a:gs>
                  </a:gsLst>
                  <a:lin ang="5400000" scaled="0"/>
                </a:gradFill>
                <a:ea typeface="Segoe UI" pitchFamily="34" charset="0"/>
                <a:cs typeface="Segoe UI" pitchFamily="34" charset="0"/>
              </a:rPr>
              <a:t>Windows</a:t>
            </a:r>
          </a:p>
          <a:p>
            <a:pPr algn="l" defTabSz="932472" fontAlgn="base">
              <a:spcBef>
                <a:spcPct val="0"/>
              </a:spcBef>
              <a:spcAft>
                <a:spcPct val="0"/>
              </a:spcAft>
            </a:pPr>
            <a:endParaRPr lang="es-E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s-ES" sz="2000" err="1">
                <a:gradFill>
                  <a:gsLst>
                    <a:gs pos="0">
                      <a:srgbClr val="FFFFFF"/>
                    </a:gs>
                    <a:gs pos="100000">
                      <a:srgbClr val="FFFFFF"/>
                    </a:gs>
                  </a:gsLst>
                  <a:lin ang="5400000" scaled="0"/>
                </a:gradFill>
                <a:ea typeface="Segoe UI" pitchFamily="34" charset="0"/>
                <a:cs typeface="Segoe UI" pitchFamily="34" charset="0"/>
              </a:rPr>
              <a:t>Feature</a:t>
            </a:r>
            <a:r>
              <a:rPr lang="es-ES" sz="2000">
                <a:gradFill>
                  <a:gsLst>
                    <a:gs pos="0">
                      <a:srgbClr val="FFFFFF"/>
                    </a:gs>
                    <a:gs pos="100000">
                      <a:srgbClr val="FFFFFF"/>
                    </a:gs>
                  </a:gsLst>
                  <a:lin ang="5400000" scaled="0"/>
                </a:gradFill>
                <a:ea typeface="Segoe UI" pitchFamily="34" charset="0"/>
                <a:cs typeface="Segoe UI" pitchFamily="34" charset="0"/>
              </a:rPr>
              <a:t> </a:t>
            </a:r>
            <a:r>
              <a:rPr lang="es-ES" sz="2000" err="1">
                <a:gradFill>
                  <a:gsLst>
                    <a:gs pos="0">
                      <a:srgbClr val="FFFFFF"/>
                    </a:gs>
                    <a:gs pos="100000">
                      <a:srgbClr val="FFFFFF"/>
                    </a:gs>
                  </a:gsLst>
                  <a:lin ang="5400000" scaled="0"/>
                </a:gradFill>
                <a:ea typeface="Segoe UI" pitchFamily="34" charset="0"/>
                <a:cs typeface="Segoe UI" pitchFamily="34" charset="0"/>
              </a:rPr>
              <a:t>parity</a:t>
            </a:r>
            <a:endParaRPr lang="es-E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705323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a:t>.NET MAUI Architecture Overview</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455995" y="1397337"/>
            <a:ext cx="11302716" cy="1206905"/>
          </a:xfrm>
        </p:spPr>
        <p:txBody>
          <a:bodyPr/>
          <a:lstStyle/>
          <a:p>
            <a:r>
              <a:rPr lang="en-US"/>
              <a:t>Android, iOS, macOS, and Windows APIs are unified in an abstract API that allows a write-once-run-anywhere developer experience, while additionally providing deep access to every aspect of each native platform.</a:t>
            </a:r>
          </a:p>
        </p:txBody>
      </p:sp>
      <p:sp>
        <p:nvSpPr>
          <p:cNvPr id="4" name="Text Placeholder 3">
            <a:extLst>
              <a:ext uri="{FF2B5EF4-FFF2-40B4-BE49-F238E27FC236}">
                <a16:creationId xmlns:a16="http://schemas.microsoft.com/office/drawing/2014/main" id="{A7F8F2A9-2E76-499F-8573-B8EF39AE6FE4}"/>
              </a:ext>
            </a:extLst>
          </p:cNvPr>
          <p:cNvSpPr>
            <a:spLocks noGrp="1"/>
          </p:cNvSpPr>
          <p:nvPr>
            <p:ph type="body" sz="quarter" idx="11"/>
          </p:nvPr>
        </p:nvSpPr>
        <p:spPr>
          <a:xfrm>
            <a:off x="455995" y="3151428"/>
            <a:ext cx="3618381" cy="2982932"/>
          </a:xfrm>
        </p:spPr>
        <p:txBody>
          <a:bodyPr/>
          <a:lstStyle/>
          <a:p>
            <a:r>
              <a:rPr lang="en-US" b="0" dirty="0">
                <a:solidFill>
                  <a:schemeClr val="accent6">
                    <a:lumMod val="10000"/>
                  </a:schemeClr>
                </a:solidFill>
              </a:rPr>
              <a:t>App Code primarily interacts with the .NET MAUI API (1).</a:t>
            </a:r>
          </a:p>
          <a:p>
            <a:r>
              <a:rPr lang="en-US" b="0" dirty="0">
                <a:solidFill>
                  <a:schemeClr val="accent6">
                    <a:lumMod val="10000"/>
                  </a:schemeClr>
                </a:solidFill>
              </a:rPr>
              <a:t>As needed, App Code may directly exercise platform APIs (2) via 3 primary channels: </a:t>
            </a:r>
          </a:p>
          <a:p>
            <a:pPr marL="280121" indent="-280121">
              <a:buFont typeface="Arial" panose="020B0604020202020204" pitchFamily="34" charset="0"/>
              <a:buChar char="•"/>
            </a:pPr>
            <a:r>
              <a:rPr lang="en-US" b="0" dirty="0">
                <a:solidFill>
                  <a:schemeClr val="accent6">
                    <a:lumMod val="10000"/>
                  </a:schemeClr>
                </a:solidFill>
              </a:rPr>
              <a:t>Platform Specifics</a:t>
            </a:r>
          </a:p>
          <a:p>
            <a:pPr marL="280121" indent="-280121">
              <a:buFont typeface="Arial" panose="020B0604020202020204" pitchFamily="34" charset="0"/>
              <a:buChar char="•"/>
            </a:pPr>
            <a:r>
              <a:rPr lang="en-US" b="0" dirty="0">
                <a:solidFill>
                  <a:schemeClr val="accent6">
                    <a:lumMod val="10000"/>
                  </a:schemeClr>
                </a:solidFill>
              </a:rPr>
              <a:t>Effects</a:t>
            </a:r>
          </a:p>
          <a:p>
            <a:pPr marL="280121" indent="-280121">
              <a:buFont typeface="Arial" panose="020B0604020202020204" pitchFamily="34" charset="0"/>
              <a:buChar char="•"/>
            </a:pPr>
            <a:r>
              <a:rPr lang="en-US" b="0" dirty="0">
                <a:solidFill>
                  <a:schemeClr val="accent6">
                    <a:lumMod val="10000"/>
                  </a:schemeClr>
                </a:solidFill>
              </a:rPr>
              <a:t>Custom Renderers</a:t>
            </a:r>
          </a:p>
          <a:p>
            <a:pPr marL="280121" indent="-280121">
              <a:buFont typeface="Arial" panose="020B0604020202020204" pitchFamily="34" charset="0"/>
              <a:buChar char="•"/>
            </a:pPr>
            <a:endParaRPr lang="en-US" b="0" dirty="0">
              <a:solidFill>
                <a:schemeClr val="accent6">
                  <a:lumMod val="10000"/>
                </a:schemeClr>
              </a:solidFill>
            </a:endParaRPr>
          </a:p>
          <a:p>
            <a:r>
              <a:rPr lang="en-US" b="0" dirty="0">
                <a:solidFill>
                  <a:schemeClr val="accent6">
                    <a:lumMod val="10000"/>
                  </a:schemeClr>
                </a:solidFill>
              </a:rPr>
              <a:t>.NET MAUI directly exercises the native platform APIs (3).</a:t>
            </a:r>
          </a:p>
        </p:txBody>
      </p:sp>
      <p:sp>
        <p:nvSpPr>
          <p:cNvPr id="5" name="Text Placeholder 4">
            <a:extLst>
              <a:ext uri="{FF2B5EF4-FFF2-40B4-BE49-F238E27FC236}">
                <a16:creationId xmlns:a16="http://schemas.microsoft.com/office/drawing/2014/main" id="{5AD56954-259A-425C-BC86-F3877C226443}"/>
              </a:ext>
            </a:extLst>
          </p:cNvPr>
          <p:cNvSpPr>
            <a:spLocks noGrp="1"/>
          </p:cNvSpPr>
          <p:nvPr>
            <p:ph type="body" sz="quarter" idx="12"/>
          </p:nvPr>
        </p:nvSpPr>
        <p:spPr>
          <a:xfrm>
            <a:off x="4313110" y="3160782"/>
            <a:ext cx="3597528" cy="212943"/>
          </a:xfrm>
        </p:spPr>
        <p:txBody>
          <a:bodyPr/>
          <a:lstStyle/>
          <a:p>
            <a:endParaRPr lang="en-US"/>
          </a:p>
        </p:txBody>
      </p:sp>
      <p:sp>
        <p:nvSpPr>
          <p:cNvPr id="6" name="Text Placeholder 5">
            <a:extLst>
              <a:ext uri="{FF2B5EF4-FFF2-40B4-BE49-F238E27FC236}">
                <a16:creationId xmlns:a16="http://schemas.microsoft.com/office/drawing/2014/main" id="{0C4F0CBC-C2D6-45AE-A50A-B6DD0CFDD20B}"/>
              </a:ext>
            </a:extLst>
          </p:cNvPr>
          <p:cNvSpPr>
            <a:spLocks noGrp="1"/>
          </p:cNvSpPr>
          <p:nvPr>
            <p:ph type="body" sz="quarter" idx="13"/>
          </p:nvPr>
        </p:nvSpPr>
        <p:spPr>
          <a:xfrm>
            <a:off x="8140346" y="3151389"/>
            <a:ext cx="3622117" cy="212943"/>
          </a:xfrm>
        </p:spPr>
        <p:txBody>
          <a:bodyPr/>
          <a:lstStyle/>
          <a:p>
            <a:endParaRPr lang="en-US"/>
          </a:p>
        </p:txBody>
      </p:sp>
      <p:sp>
        <p:nvSpPr>
          <p:cNvPr id="7" name="Rectangle 6">
            <a:extLst>
              <a:ext uri="{FF2B5EF4-FFF2-40B4-BE49-F238E27FC236}">
                <a16:creationId xmlns:a16="http://schemas.microsoft.com/office/drawing/2014/main" id="{AC481896-5C4E-4759-8B1D-3F239A788D6F}"/>
              </a:ext>
            </a:extLst>
          </p:cNvPr>
          <p:cNvSpPr/>
          <p:nvPr/>
        </p:nvSpPr>
        <p:spPr>
          <a:xfrm>
            <a:off x="4778719" y="5894872"/>
            <a:ext cx="1717368" cy="448212"/>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Android</a:t>
            </a:r>
          </a:p>
        </p:txBody>
      </p:sp>
      <p:sp>
        <p:nvSpPr>
          <p:cNvPr id="8" name="Rectangle 7">
            <a:extLst>
              <a:ext uri="{FF2B5EF4-FFF2-40B4-BE49-F238E27FC236}">
                <a16:creationId xmlns:a16="http://schemas.microsoft.com/office/drawing/2014/main" id="{0AB374E1-848E-4B4F-A925-F9D74A1C4D91}"/>
              </a:ext>
            </a:extLst>
          </p:cNvPr>
          <p:cNvSpPr/>
          <p:nvPr/>
        </p:nvSpPr>
        <p:spPr>
          <a:xfrm>
            <a:off x="6623170" y="5894872"/>
            <a:ext cx="1717368"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iOS</a:t>
            </a:r>
          </a:p>
        </p:txBody>
      </p:sp>
      <p:sp>
        <p:nvSpPr>
          <p:cNvPr id="9" name="Rectangle 8">
            <a:extLst>
              <a:ext uri="{FF2B5EF4-FFF2-40B4-BE49-F238E27FC236}">
                <a16:creationId xmlns:a16="http://schemas.microsoft.com/office/drawing/2014/main" id="{30CF2A71-DCA0-4F87-A1B6-E65D5F4DEE3B}"/>
              </a:ext>
            </a:extLst>
          </p:cNvPr>
          <p:cNvSpPr/>
          <p:nvPr/>
        </p:nvSpPr>
        <p:spPr>
          <a:xfrm>
            <a:off x="8447586" y="5894872"/>
            <a:ext cx="1760989"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macOS</a:t>
            </a:r>
          </a:p>
        </p:txBody>
      </p:sp>
      <p:sp>
        <p:nvSpPr>
          <p:cNvPr id="10" name="Rectangle 9">
            <a:extLst>
              <a:ext uri="{FF2B5EF4-FFF2-40B4-BE49-F238E27FC236}">
                <a16:creationId xmlns:a16="http://schemas.microsoft.com/office/drawing/2014/main" id="{E428D23D-25C7-4AF8-995D-C7C9742C817D}"/>
              </a:ext>
            </a:extLst>
          </p:cNvPr>
          <p:cNvSpPr/>
          <p:nvPr/>
        </p:nvSpPr>
        <p:spPr>
          <a:xfrm>
            <a:off x="10291798" y="5887151"/>
            <a:ext cx="1466913" cy="448212"/>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Windows</a:t>
            </a:r>
          </a:p>
        </p:txBody>
      </p:sp>
      <p:sp>
        <p:nvSpPr>
          <p:cNvPr id="11" name="Rectangle 10">
            <a:extLst>
              <a:ext uri="{FF2B5EF4-FFF2-40B4-BE49-F238E27FC236}">
                <a16:creationId xmlns:a16="http://schemas.microsoft.com/office/drawing/2014/main" id="{23617B4E-F8F8-4079-9EE1-B611B1536A74}"/>
              </a:ext>
            </a:extLst>
          </p:cNvPr>
          <p:cNvSpPr/>
          <p:nvPr/>
        </p:nvSpPr>
        <p:spPr>
          <a:xfrm>
            <a:off x="4778719" y="4240186"/>
            <a:ext cx="1717367" cy="448212"/>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Xamarin.Android</a:t>
            </a:r>
            <a:endParaRPr lang="en-US" sz="1568"/>
          </a:p>
        </p:txBody>
      </p:sp>
      <p:sp>
        <p:nvSpPr>
          <p:cNvPr id="12" name="Rectangle 11">
            <a:extLst>
              <a:ext uri="{FF2B5EF4-FFF2-40B4-BE49-F238E27FC236}">
                <a16:creationId xmlns:a16="http://schemas.microsoft.com/office/drawing/2014/main" id="{74170046-C00F-49B7-8438-A64218ABC654}"/>
              </a:ext>
            </a:extLst>
          </p:cNvPr>
          <p:cNvSpPr/>
          <p:nvPr/>
        </p:nvSpPr>
        <p:spPr>
          <a:xfrm>
            <a:off x="6623171" y="4255403"/>
            <a:ext cx="1717368"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Xamarin.iOS</a:t>
            </a:r>
            <a:endParaRPr lang="en-US" sz="1568"/>
          </a:p>
        </p:txBody>
      </p:sp>
      <p:sp>
        <p:nvSpPr>
          <p:cNvPr id="13" name="Rectangle 12">
            <a:extLst>
              <a:ext uri="{FF2B5EF4-FFF2-40B4-BE49-F238E27FC236}">
                <a16:creationId xmlns:a16="http://schemas.microsoft.com/office/drawing/2014/main" id="{5A7EF605-B201-4DAA-91D8-8F4567A2706B}"/>
              </a:ext>
            </a:extLst>
          </p:cNvPr>
          <p:cNvSpPr/>
          <p:nvPr/>
        </p:nvSpPr>
        <p:spPr>
          <a:xfrm>
            <a:off x="8447585" y="4255403"/>
            <a:ext cx="1750144" cy="448212"/>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Xamarin.Mac</a:t>
            </a:r>
            <a:endParaRPr lang="en-US" sz="1568"/>
          </a:p>
        </p:txBody>
      </p:sp>
      <p:sp>
        <p:nvSpPr>
          <p:cNvPr id="14" name="Rectangle 13">
            <a:extLst>
              <a:ext uri="{FF2B5EF4-FFF2-40B4-BE49-F238E27FC236}">
                <a16:creationId xmlns:a16="http://schemas.microsoft.com/office/drawing/2014/main" id="{88A5E05B-4B99-4D14-AE16-D67970550D4F}"/>
              </a:ext>
            </a:extLst>
          </p:cNvPr>
          <p:cNvSpPr/>
          <p:nvPr/>
        </p:nvSpPr>
        <p:spPr>
          <a:xfrm>
            <a:off x="10324009" y="4240186"/>
            <a:ext cx="1434702" cy="448212"/>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WinUI</a:t>
            </a:r>
            <a:endParaRPr lang="en-US" sz="1568"/>
          </a:p>
        </p:txBody>
      </p:sp>
      <p:sp>
        <p:nvSpPr>
          <p:cNvPr id="15" name="Rectangle 14">
            <a:extLst>
              <a:ext uri="{FF2B5EF4-FFF2-40B4-BE49-F238E27FC236}">
                <a16:creationId xmlns:a16="http://schemas.microsoft.com/office/drawing/2014/main" id="{E1F4B8CE-BB13-459B-9E70-32FF6163D667}"/>
              </a:ext>
            </a:extLst>
          </p:cNvPr>
          <p:cNvSpPr/>
          <p:nvPr/>
        </p:nvSpPr>
        <p:spPr>
          <a:xfrm>
            <a:off x="4784277" y="3656015"/>
            <a:ext cx="6978187" cy="44821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30" dirty="0"/>
              <a:t>.NET MAUI</a:t>
            </a:r>
          </a:p>
        </p:txBody>
      </p:sp>
      <p:sp>
        <p:nvSpPr>
          <p:cNvPr id="16" name="Rectangle 15">
            <a:extLst>
              <a:ext uri="{FF2B5EF4-FFF2-40B4-BE49-F238E27FC236}">
                <a16:creationId xmlns:a16="http://schemas.microsoft.com/office/drawing/2014/main" id="{C39EFE5F-F0C0-4BE6-8475-3A7BBB7DC2EF}"/>
              </a:ext>
            </a:extLst>
          </p:cNvPr>
          <p:cNvSpPr/>
          <p:nvPr/>
        </p:nvSpPr>
        <p:spPr>
          <a:xfrm>
            <a:off x="4784277" y="2983981"/>
            <a:ext cx="6978187" cy="537379"/>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App Code</a:t>
            </a:r>
          </a:p>
        </p:txBody>
      </p:sp>
      <p:sp>
        <p:nvSpPr>
          <p:cNvPr id="17" name="Rectangle 16">
            <a:extLst>
              <a:ext uri="{FF2B5EF4-FFF2-40B4-BE49-F238E27FC236}">
                <a16:creationId xmlns:a16="http://schemas.microsoft.com/office/drawing/2014/main" id="{3B96EA78-E5E7-4647-A343-F10EE525CB8E}"/>
              </a:ext>
            </a:extLst>
          </p:cNvPr>
          <p:cNvSpPr/>
          <p:nvPr/>
        </p:nvSpPr>
        <p:spPr>
          <a:xfrm>
            <a:off x="4778719" y="5323175"/>
            <a:ext cx="5419010" cy="44821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Mono Runtime</a:t>
            </a:r>
          </a:p>
        </p:txBody>
      </p:sp>
      <p:sp>
        <p:nvSpPr>
          <p:cNvPr id="18" name="Rectangle 17">
            <a:extLst>
              <a:ext uri="{FF2B5EF4-FFF2-40B4-BE49-F238E27FC236}">
                <a16:creationId xmlns:a16="http://schemas.microsoft.com/office/drawing/2014/main" id="{798C9F09-A8C6-4DED-9D40-FABB697429E8}"/>
              </a:ext>
            </a:extLst>
          </p:cNvPr>
          <p:cNvSpPr/>
          <p:nvPr/>
        </p:nvSpPr>
        <p:spPr>
          <a:xfrm>
            <a:off x="10291797" y="5330115"/>
            <a:ext cx="1479408" cy="448212"/>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WinRT</a:t>
            </a:r>
          </a:p>
        </p:txBody>
      </p:sp>
      <p:sp>
        <p:nvSpPr>
          <p:cNvPr id="19" name="Rectangle 18">
            <a:extLst>
              <a:ext uri="{FF2B5EF4-FFF2-40B4-BE49-F238E27FC236}">
                <a16:creationId xmlns:a16="http://schemas.microsoft.com/office/drawing/2014/main" id="{455E6F3D-4206-4F0B-A733-EC6CE6AA4CA4}"/>
              </a:ext>
            </a:extLst>
          </p:cNvPr>
          <p:cNvSpPr/>
          <p:nvPr/>
        </p:nvSpPr>
        <p:spPr>
          <a:xfrm>
            <a:off x="4778719" y="4765357"/>
            <a:ext cx="6997362" cy="448212"/>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.NET 6 BCL</a:t>
            </a:r>
          </a:p>
        </p:txBody>
      </p:sp>
      <p:sp>
        <p:nvSpPr>
          <p:cNvPr id="20" name="Arrow: Right 19">
            <a:extLst>
              <a:ext uri="{FF2B5EF4-FFF2-40B4-BE49-F238E27FC236}">
                <a16:creationId xmlns:a16="http://schemas.microsoft.com/office/drawing/2014/main" id="{6909ECDD-64C8-48FC-ABDA-50203EDE6CF6}"/>
              </a:ext>
            </a:extLst>
          </p:cNvPr>
          <p:cNvSpPr/>
          <p:nvPr/>
        </p:nvSpPr>
        <p:spPr>
          <a:xfrm rot="5400000">
            <a:off x="4721234" y="3550865"/>
            <a:ext cx="610240" cy="35658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1</a:t>
            </a:r>
          </a:p>
        </p:txBody>
      </p:sp>
      <p:sp>
        <p:nvSpPr>
          <p:cNvPr id="21" name="Arrow: Right 20">
            <a:extLst>
              <a:ext uri="{FF2B5EF4-FFF2-40B4-BE49-F238E27FC236}">
                <a16:creationId xmlns:a16="http://schemas.microsoft.com/office/drawing/2014/main" id="{757336C0-8009-4202-9A4C-1DF51CBA92FA}"/>
              </a:ext>
            </a:extLst>
          </p:cNvPr>
          <p:cNvSpPr/>
          <p:nvPr/>
        </p:nvSpPr>
        <p:spPr>
          <a:xfrm rot="5400000">
            <a:off x="4981420" y="3718283"/>
            <a:ext cx="923560" cy="35658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2</a:t>
            </a:r>
          </a:p>
        </p:txBody>
      </p:sp>
      <p:sp>
        <p:nvSpPr>
          <p:cNvPr id="22" name="Arrow: Right 21">
            <a:extLst>
              <a:ext uri="{FF2B5EF4-FFF2-40B4-BE49-F238E27FC236}">
                <a16:creationId xmlns:a16="http://schemas.microsoft.com/office/drawing/2014/main" id="{C0B3A071-E5C0-45D0-BB5B-B62C8209E63A}"/>
              </a:ext>
            </a:extLst>
          </p:cNvPr>
          <p:cNvSpPr/>
          <p:nvPr/>
        </p:nvSpPr>
        <p:spPr>
          <a:xfrm rot="5400000">
            <a:off x="5769655" y="4022284"/>
            <a:ext cx="332598" cy="35658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3</a:t>
            </a:r>
          </a:p>
        </p:txBody>
      </p:sp>
    </p:spTree>
    <p:extLst>
      <p:ext uri="{BB962C8B-B14F-4D97-AF65-F5344CB8AC3E}">
        <p14:creationId xmlns:p14="http://schemas.microsoft.com/office/powerpoint/2010/main" val="854843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83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0844" y="2889326"/>
            <a:ext cx="9168100" cy="1086131"/>
          </a:xfrm>
        </p:spPr>
        <p:txBody>
          <a:bodyPr/>
          <a:lstStyle/>
          <a:p>
            <a:r>
              <a:rPr lang="en-US" sz="7058">
                <a:solidFill>
                  <a:schemeClr val="tx1"/>
                </a:solidFill>
                <a:latin typeface="Segoe UI Semibold"/>
                <a:cs typeface="Segoe UI Semibold"/>
              </a:rPr>
              <a:t>¿Handlers?</a:t>
            </a:r>
            <a:endParaRPr lang="en-US" sz="7007" dirty="0">
              <a:solidFill>
                <a:schemeClr val="tx1"/>
              </a:solidFill>
              <a:cs typeface="Segoe UI"/>
            </a:endParaRPr>
          </a:p>
        </p:txBody>
      </p:sp>
      <p:pic>
        <p:nvPicPr>
          <p:cNvPr id="5" name="Graphic 5">
            <a:extLst>
              <a:ext uri="{FF2B5EF4-FFF2-40B4-BE49-F238E27FC236}">
                <a16:creationId xmlns:a16="http://schemas.microsoft.com/office/drawing/2014/main" id="{7F180CFF-9DF5-B145-B9E0-203E84D205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46540" y="2813681"/>
            <a:ext cx="4004276" cy="4044319"/>
          </a:xfrm>
          <a:prstGeom prst="rect">
            <a:avLst/>
          </a:prstGeom>
        </p:spPr>
      </p:pic>
    </p:spTree>
    <p:extLst>
      <p:ext uri="{BB962C8B-B14F-4D97-AF65-F5344CB8AC3E}">
        <p14:creationId xmlns:p14="http://schemas.microsoft.com/office/powerpoint/2010/main" val="1813647376"/>
      </p:ext>
    </p:extLst>
  </p:cSld>
  <p:clrMapOvr>
    <a:masterClrMapping/>
  </p:clrMapOvr>
  <p:transition>
    <p:fade/>
  </p:transition>
</p:sld>
</file>

<file path=ppt/theme/theme1.xml><?xml version="1.0" encoding="utf-8"?>
<a:theme xmlns:a="http://schemas.openxmlformats.org/drawingml/2006/main" name="LIGHT GRAY TEMPLATE">
  <a:themeElements>
    <a:clrScheme name="Custom 11">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illingSession_Template3" id="{9B4AAADB-EBD4-4F2C-9B1B-FE4320537AAE}" vid="{4D72C0E0-B8C2-453D-B58C-5BE781DB1D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OneNoteFluid_FileOrder xmlns="ed971524-76e7-40a8-a01a-f99956bd178c">=</OneNoteFluid_FileOrder>
    <OneNoteFluid_Labels xmlns="ed971524-76e7-40a8-a01a-f99956bd178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D38D393254D930438EAEFA57144E97A1" ma:contentTypeVersion="13" ma:contentTypeDescription="Crear nuevo documento." ma:contentTypeScope="" ma:versionID="642b66801e31c2085cfbafb9506445b0">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81f824bec818c2dbc03cf63c55668af8"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OneNoteFluid_FileOrder" minOccurs="0"/>
                <xsd:element ref="ns2:OneNoteFluid_Labe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OneNoteFluid_FileOrder" ma:index="19" nillable="true" ma:displayName="OneNoteFluid_FileOrder" ma:default="=" ma:internalName="OneNoteFluid_FileOrder">
      <xsd:simpleType>
        <xsd:restriction base="dms:Text">
          <xsd:maxLength value="255"/>
        </xsd:restriction>
      </xsd:simpleType>
    </xsd:element>
    <xsd:element name="OneNoteFluid_Labels" ma:index="20" nillable="true" ma:displayName="OneNoteFluid_Labels" ma:internalName="OneNoteFluid_Labels">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www.w3.org/XML/1998/namespace"/>
    <ds:schemaRef ds:uri="7ff6804f-93c8-49bf-a1ca-f95ebb1aaf06"/>
    <ds:schemaRef ds:uri="http://purl.org/dc/terms/"/>
    <ds:schemaRef ds:uri="http://purl.org/dc/dcmitype/"/>
    <ds:schemaRef ds:uri="44fd7d56-b4ee-4454-a00e-8c8a79f1da5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ed971524-76e7-40a8-a01a-f99956bd178c"/>
  </ds:schemaRefs>
</ds:datastoreItem>
</file>

<file path=customXml/itemProps2.xml><?xml version="1.0" encoding="utf-8"?>
<ds:datastoreItem xmlns:ds="http://schemas.openxmlformats.org/officeDocument/2006/customXml" ds:itemID="{BCB86336-35F6-4844-A1E2-132AB022F7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3091</TotalTime>
  <Words>5318</Words>
  <Application>Microsoft Macintosh PowerPoint</Application>
  <PresentationFormat>Panorámica</PresentationFormat>
  <Paragraphs>634</Paragraphs>
  <Slides>37</Slides>
  <Notes>22</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37</vt:i4>
      </vt:variant>
    </vt:vector>
  </HeadingPairs>
  <TitlesOfParts>
    <vt:vector size="47" baseType="lpstr">
      <vt:lpstr>Arial</vt:lpstr>
      <vt:lpstr>Calibri</vt:lpstr>
      <vt:lpstr>Consolas</vt:lpstr>
      <vt:lpstr>Segoe UI</vt:lpstr>
      <vt:lpstr>Segoe UI Light</vt:lpstr>
      <vt:lpstr>Segoe UI Semibold</vt:lpstr>
      <vt:lpstr>Segoe UI Semilight</vt:lpstr>
      <vt:lpstr>SFMono-Regular</vt:lpstr>
      <vt:lpstr>Wingdings</vt:lpstr>
      <vt:lpstr>LIGHT GRAY TEMPLATE</vt:lpstr>
      <vt:lpstr>.NET MAUI Handlers</vt:lpstr>
      <vt:lpstr>First, what is .NET MAUI?</vt:lpstr>
      <vt:lpstr>Journey to one .NET </vt:lpstr>
      <vt:lpstr>– .NET 5 to 6 "wave"</vt:lpstr>
      <vt:lpstr>Xamarin.Forms Evolution</vt:lpstr>
      <vt:lpstr>.NET MAUI Summary</vt:lpstr>
      <vt:lpstr>Goals of .NET MAUI</vt:lpstr>
      <vt:lpstr>.NET MAUI Architecture Overview</vt:lpstr>
      <vt:lpstr>¿Handlers?</vt:lpstr>
      <vt:lpstr>Glossary of Terms </vt:lpstr>
      <vt:lpstr>What are the architecture problems of Xamarin.Forms?</vt:lpstr>
      <vt:lpstr>Xamarin.Forms: Adding Custom Behavior, it can also be improved</vt:lpstr>
      <vt:lpstr>Motivation for the .NET MAUI changes?  </vt:lpstr>
      <vt:lpstr>.NET MAUI Internal Architecture Overview</vt:lpstr>
      <vt:lpstr>The Goals with .NET MAUI</vt:lpstr>
      <vt:lpstr>The Goals with .NET MAUI</vt:lpstr>
      <vt:lpstr>The Goals with .NET MAUI</vt:lpstr>
      <vt:lpstr>Current Renderer</vt:lpstr>
      <vt:lpstr>Presentación de PowerPoint</vt:lpstr>
      <vt:lpstr>IView and IViewHandler</vt:lpstr>
      <vt:lpstr>Current Renderer Strategy in Xamarin.Forms</vt:lpstr>
      <vt:lpstr>.NET MAUI Handler Strategy</vt:lpstr>
      <vt:lpstr>Handlers are “just” a reorg</vt:lpstr>
      <vt:lpstr>Let's take a look at the Handlers</vt:lpstr>
      <vt:lpstr>Xamarin.Forms: Adding Custom Behavior</vt:lpstr>
      <vt:lpstr>.NET MAUI: Adding Custom Behavior</vt:lpstr>
      <vt:lpstr>.NET MAUI: Adding Custom Behavior</vt:lpstr>
      <vt:lpstr>Let's see how port a Xamarin.Forms Renderer to a .NET MAUI Handler</vt:lpstr>
      <vt:lpstr>But…</vt:lpstr>
      <vt:lpstr>Renderer to Handler and Handler to Renderer Shims</vt:lpstr>
      <vt:lpstr>.NET MAUI and and Dependency Injection </vt:lpstr>
      <vt:lpstr>And what about the Xamarin.Forms renderers?</vt:lpstr>
      <vt:lpstr>Using “old” Renderers in .NET MAUI</vt:lpstr>
      <vt:lpstr>Mixing renderers and handlers in the same .NET MAUI App</vt:lpstr>
      <vt:lpstr>Is .NET MAUI all about the Handlers?</vt:lpstr>
      <vt:lpstr>Questions?</vt:lpstr>
      <vt:lpstr>Thanks for joining!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bring your Xamarin apps  to Surface Duo</dc:title>
  <dc:creator>Shane Neuville</dc:creator>
  <cp:lastModifiedBy>Javier Suárez Ruiz</cp:lastModifiedBy>
  <cp:revision>57</cp:revision>
  <dcterms:created xsi:type="dcterms:W3CDTF">2020-08-13T23:21:50Z</dcterms:created>
  <dcterms:modified xsi:type="dcterms:W3CDTF">2020-11-20T16:55:42Z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ies>
</file>